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xlsm" ContentType="application/vnd.ms-excel.sheet.macroEnabled.12"/>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65" r:id="rId5"/>
  </p:sldMasterIdLst>
  <p:notesMasterIdLst>
    <p:notesMasterId r:id="rId41"/>
  </p:notesMasterIdLst>
  <p:sldIdLst>
    <p:sldId id="343" r:id="rId6"/>
    <p:sldId id="414" r:id="rId7"/>
    <p:sldId id="369" r:id="rId8"/>
    <p:sldId id="408" r:id="rId9"/>
    <p:sldId id="306" r:id="rId10"/>
    <p:sldId id="303" r:id="rId11"/>
    <p:sldId id="407" r:id="rId12"/>
    <p:sldId id="388" r:id="rId13"/>
    <p:sldId id="409" r:id="rId14"/>
    <p:sldId id="316" r:id="rId15"/>
    <p:sldId id="317" r:id="rId16"/>
    <p:sldId id="374" r:id="rId17"/>
    <p:sldId id="386" r:id="rId18"/>
    <p:sldId id="385" r:id="rId19"/>
    <p:sldId id="367" r:id="rId20"/>
    <p:sldId id="368" r:id="rId21"/>
    <p:sldId id="340" r:id="rId22"/>
    <p:sldId id="397" r:id="rId23"/>
    <p:sldId id="402" r:id="rId24"/>
    <p:sldId id="411" r:id="rId25"/>
    <p:sldId id="381" r:id="rId26"/>
    <p:sldId id="423" r:id="rId27"/>
    <p:sldId id="392" r:id="rId28"/>
    <p:sldId id="276" r:id="rId29"/>
    <p:sldId id="424" r:id="rId30"/>
    <p:sldId id="342" r:id="rId31"/>
    <p:sldId id="416" r:id="rId32"/>
    <p:sldId id="417" r:id="rId33"/>
    <p:sldId id="418" r:id="rId34"/>
    <p:sldId id="419" r:id="rId35"/>
    <p:sldId id="420" r:id="rId36"/>
    <p:sldId id="421" r:id="rId37"/>
    <p:sldId id="394" r:id="rId38"/>
    <p:sldId id="283" r:id="rId39"/>
    <p:sldId id="39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8">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Beyr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221"/>
    <a:srgbClr val="982E02"/>
    <a:srgbClr val="0080FF"/>
    <a:srgbClr val="182F58"/>
    <a:srgbClr val="0033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488" autoAdjust="0"/>
  </p:normalViewPr>
  <p:slideViewPr>
    <p:cSldViewPr snapToGrid="0">
      <p:cViewPr varScale="1">
        <p:scale>
          <a:sx n="85" d="100"/>
          <a:sy n="85" d="100"/>
        </p:scale>
        <p:origin x="-1208" y="-104"/>
      </p:cViewPr>
      <p:guideLst>
        <p:guide orient="horz" pos="378"/>
        <p:guide pos="5759"/>
      </p:guideLst>
    </p:cSldViewPr>
  </p:slideViewPr>
  <p:notesTextViewPr>
    <p:cViewPr>
      <p:scale>
        <a:sx n="100" d="100"/>
        <a:sy n="100" d="100"/>
      </p:scale>
      <p:origin x="0" y="0"/>
    </p:cViewPr>
  </p:notesTextViewPr>
  <p:sorterViewPr>
    <p:cViewPr varScale="1">
      <p:scale>
        <a:sx n="1" d="1"/>
        <a:sy n="1" d="1"/>
      </p:scale>
      <p:origin x="0" y="-279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KaiJones\Desktop\DTHF\LGB%20Talk_HIV%20in%20Adol_Vancouver%202015\SSA%202012%20HIV%20Data_select%20popu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wirtz:Dropbox:Andrea%20Working%20Files:2.%20Russia:Undiagnosed%20HIV:HIVCascade_Tables_29Jan2015.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34101501949519"/>
          <c:y val="0.0157942649821662"/>
          <c:w val="0.936589849805048"/>
          <c:h val="0.77946086421575"/>
        </c:manualLayout>
      </c:layout>
      <c:barChart>
        <c:barDir val="col"/>
        <c:grouping val="clustered"/>
        <c:varyColors val="0"/>
        <c:ser>
          <c:idx val="0"/>
          <c:order val="0"/>
          <c:tx>
            <c:v>Females</c:v>
          </c:tx>
          <c:spPr>
            <a:solidFill>
              <a:schemeClr val="accent2">
                <a:shade val="76000"/>
              </a:schemeClr>
            </a:solidFill>
            <a:ln>
              <a:noFill/>
            </a:ln>
            <a:effectLst/>
          </c:spPr>
          <c:invertIfNegative val="0"/>
          <c:cat>
            <c:strRef>
              <c:f>Sheet1!$B$3:$B$12</c:f>
              <c:strCache>
                <c:ptCount val="10"/>
                <c:pt idx="0">
                  <c:v>Lesotho</c:v>
                </c:pt>
                <c:pt idx="1">
                  <c:v>South Africa</c:v>
                </c:pt>
                <c:pt idx="2">
                  <c:v>Zambia</c:v>
                </c:pt>
                <c:pt idx="3">
                  <c:v>Kenya</c:v>
                </c:pt>
                <c:pt idx="4">
                  <c:v>Uganda</c:v>
                </c:pt>
                <c:pt idx="5">
                  <c:v>United Republic of Tanzania</c:v>
                </c:pt>
                <c:pt idx="6">
                  <c:v>Burkina Faso</c:v>
                </c:pt>
                <c:pt idx="7">
                  <c:v>Ghana</c:v>
                </c:pt>
                <c:pt idx="8">
                  <c:v>Guinea</c:v>
                </c:pt>
                <c:pt idx="9">
                  <c:v>Senegal</c:v>
                </c:pt>
              </c:strCache>
            </c:strRef>
          </c:cat>
          <c:val>
            <c:numRef>
              <c:f>Sheet1!$C$3:$C$12</c:f>
              <c:numCache>
                <c:formatCode>General</c:formatCode>
                <c:ptCount val="10"/>
                <c:pt idx="0">
                  <c:v>10.7</c:v>
                </c:pt>
                <c:pt idx="1">
                  <c:v>13.9</c:v>
                </c:pt>
                <c:pt idx="2">
                  <c:v>4.6</c:v>
                </c:pt>
                <c:pt idx="3">
                  <c:v>3.6</c:v>
                </c:pt>
                <c:pt idx="4">
                  <c:v>4.0</c:v>
                </c:pt>
                <c:pt idx="5">
                  <c:v>3.6</c:v>
                </c:pt>
                <c:pt idx="6">
                  <c:v>0.5</c:v>
                </c:pt>
                <c:pt idx="7">
                  <c:v>0.5</c:v>
                </c:pt>
                <c:pt idx="8">
                  <c:v>0.8</c:v>
                </c:pt>
                <c:pt idx="9">
                  <c:v>0.3</c:v>
                </c:pt>
              </c:numCache>
            </c:numRef>
          </c:val>
          <c:extLst xmlns:c16r2="http://schemas.microsoft.com/office/drawing/2015/06/chart">
            <c:ext xmlns:c16="http://schemas.microsoft.com/office/drawing/2014/chart" uri="{C3380CC4-5D6E-409C-BE32-E72D297353CC}">
              <c16:uniqueId val="{00000000-D9A8-4FB5-9966-FB789DB81CEB}"/>
            </c:ext>
          </c:extLst>
        </c:ser>
        <c:ser>
          <c:idx val="1"/>
          <c:order val="1"/>
          <c:tx>
            <c:v>Males</c:v>
          </c:tx>
          <c:spPr>
            <a:solidFill>
              <a:schemeClr val="accent2">
                <a:tint val="77000"/>
              </a:schemeClr>
            </a:solidFill>
            <a:ln>
              <a:noFill/>
            </a:ln>
            <a:effectLst/>
          </c:spPr>
          <c:invertIfNegative val="0"/>
          <c:cat>
            <c:strRef>
              <c:f>Sheet1!$B$3:$B$12</c:f>
              <c:strCache>
                <c:ptCount val="10"/>
                <c:pt idx="0">
                  <c:v>Lesotho</c:v>
                </c:pt>
                <c:pt idx="1">
                  <c:v>South Africa</c:v>
                </c:pt>
                <c:pt idx="2">
                  <c:v>Zambia</c:v>
                </c:pt>
                <c:pt idx="3">
                  <c:v>Kenya</c:v>
                </c:pt>
                <c:pt idx="4">
                  <c:v>Uganda</c:v>
                </c:pt>
                <c:pt idx="5">
                  <c:v>United Republic of Tanzania</c:v>
                </c:pt>
                <c:pt idx="6">
                  <c:v>Burkina Faso</c:v>
                </c:pt>
                <c:pt idx="7">
                  <c:v>Ghana</c:v>
                </c:pt>
                <c:pt idx="8">
                  <c:v>Guinea</c:v>
                </c:pt>
                <c:pt idx="9">
                  <c:v>Senegal</c:v>
                </c:pt>
              </c:strCache>
            </c:strRef>
          </c:cat>
          <c:val>
            <c:numRef>
              <c:f>Sheet1!$D$3:$D$12</c:f>
              <c:numCache>
                <c:formatCode>General</c:formatCode>
                <c:ptCount val="10"/>
                <c:pt idx="0">
                  <c:v>5.8</c:v>
                </c:pt>
                <c:pt idx="1">
                  <c:v>3.9</c:v>
                </c:pt>
                <c:pt idx="2">
                  <c:v>3.5</c:v>
                </c:pt>
                <c:pt idx="3">
                  <c:v>1.8</c:v>
                </c:pt>
                <c:pt idx="4">
                  <c:v>2.3</c:v>
                </c:pt>
                <c:pt idx="5">
                  <c:v>1.8</c:v>
                </c:pt>
                <c:pt idx="6">
                  <c:v>0.4</c:v>
                </c:pt>
                <c:pt idx="7">
                  <c:v>0.3</c:v>
                </c:pt>
                <c:pt idx="8">
                  <c:v>0.4</c:v>
                </c:pt>
                <c:pt idx="9">
                  <c:v>0.1</c:v>
                </c:pt>
              </c:numCache>
            </c:numRef>
          </c:val>
          <c:extLst xmlns:c16r2="http://schemas.microsoft.com/office/drawing/2015/06/chart">
            <c:ext xmlns:c16="http://schemas.microsoft.com/office/drawing/2014/chart" uri="{C3380CC4-5D6E-409C-BE32-E72D297353CC}">
              <c16:uniqueId val="{00000001-D9A8-4FB5-9966-FB789DB81CEB}"/>
            </c:ext>
          </c:extLst>
        </c:ser>
        <c:dLbls>
          <c:showLegendKey val="0"/>
          <c:showVal val="0"/>
          <c:showCatName val="0"/>
          <c:showSerName val="0"/>
          <c:showPercent val="0"/>
          <c:showBubbleSize val="0"/>
        </c:dLbls>
        <c:gapWidth val="219"/>
        <c:overlap val="-27"/>
        <c:axId val="1866864712"/>
        <c:axId val="1867455528"/>
      </c:barChart>
      <c:catAx>
        <c:axId val="186686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455528"/>
        <c:crosses val="autoZero"/>
        <c:auto val="1"/>
        <c:lblAlgn val="ctr"/>
        <c:lblOffset val="100"/>
        <c:noMultiLvlLbl val="0"/>
      </c:catAx>
      <c:valAx>
        <c:axId val="1867455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864712"/>
        <c:crosses val="autoZero"/>
        <c:crossBetween val="between"/>
      </c:valAx>
      <c:spPr>
        <a:noFill/>
        <a:ln>
          <a:noFill/>
        </a:ln>
        <a:effectLst/>
      </c:spPr>
    </c:plotArea>
    <c:legend>
      <c:legendPos val="b"/>
      <c:layout>
        <c:manualLayout>
          <c:xMode val="edge"/>
          <c:yMode val="edge"/>
          <c:x val="0.572764835081231"/>
          <c:y val="0.8945164123564"/>
          <c:w val="0.321821284386675"/>
          <c:h val="0.06952251312566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0859226201205519"/>
          <c:y val="0.193825771778528"/>
          <c:w val="0.907087426973568"/>
          <c:h val="0.57375103112111"/>
        </c:manualLayout>
      </c:layout>
      <c:barChart>
        <c:barDir val="col"/>
        <c:grouping val="percentStacked"/>
        <c:varyColors val="0"/>
        <c:ser>
          <c:idx val="1"/>
          <c:order val="0"/>
          <c:tx>
            <c:strRef>
              <c:f>'NewInfections by sex'!$F$23</c:f>
              <c:strCache>
                <c:ptCount val="1"/>
                <c:pt idx="0">
                  <c:v>% female</c:v>
                </c:pt>
              </c:strCache>
            </c:strRef>
          </c:tx>
          <c:invertIfNegative val="0"/>
          <c:dLbls>
            <c:spPr>
              <a:noFill/>
              <a:ln>
                <a:noFill/>
              </a:ln>
              <a:effectLst/>
            </c:spPr>
            <c:txPr>
              <a:bodyPr rot="0" vert="horz"/>
              <a:lstStyle/>
              <a:p>
                <a:pPr>
                  <a:defRPr sz="12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'NewInfections by sex'!$A$24:$A$43</c:f>
              <c:strCache>
                <c:ptCount val="20"/>
                <c:pt idx="0">
                  <c:v>South Africa</c:v>
                </c:pt>
                <c:pt idx="1">
                  <c:v>Mozambique</c:v>
                </c:pt>
                <c:pt idx="2">
                  <c:v>Kenya</c:v>
                </c:pt>
                <c:pt idx="3">
                  <c:v>DRC</c:v>
                </c:pt>
                <c:pt idx="4">
                  <c:v>Tanzania</c:v>
                </c:pt>
                <c:pt idx="5">
                  <c:v>Cameroon</c:v>
                </c:pt>
                <c:pt idx="6">
                  <c:v>Cote dIvoire</c:v>
                </c:pt>
                <c:pt idx="7">
                  <c:v>Swaziland</c:v>
                </c:pt>
                <c:pt idx="8">
                  <c:v>Uganda</c:v>
                </c:pt>
                <c:pt idx="9">
                  <c:v>Malawi</c:v>
                </c:pt>
                <c:pt idx="10">
                  <c:v>Nigeria</c:v>
                </c:pt>
                <c:pt idx="11">
                  <c:v>Zimbabwe</c:v>
                </c:pt>
                <c:pt idx="12">
                  <c:v>Lesotho</c:v>
                </c:pt>
                <c:pt idx="13">
                  <c:v>Zambia</c:v>
                </c:pt>
                <c:pt idx="14">
                  <c:v>Indonesia</c:v>
                </c:pt>
                <c:pt idx="15">
                  <c:v>Russian Federation</c:v>
                </c:pt>
                <c:pt idx="16">
                  <c:v>India</c:v>
                </c:pt>
                <c:pt idx="17">
                  <c:v>China</c:v>
                </c:pt>
                <c:pt idx="18">
                  <c:v>Brazil</c:v>
                </c:pt>
                <c:pt idx="19">
                  <c:v>USA</c:v>
                </c:pt>
              </c:strCache>
            </c:strRef>
          </c:cat>
          <c:val>
            <c:numRef>
              <c:f>'NewInfections by sex'!$H$24:$H$43</c:f>
              <c:numCache>
                <c:formatCode>0</c:formatCode>
                <c:ptCount val="20"/>
                <c:pt idx="0">
                  <c:v>82.3526649248498</c:v>
                </c:pt>
                <c:pt idx="1">
                  <c:v>73.37051431778336</c:v>
                </c:pt>
                <c:pt idx="2">
                  <c:v>73.27631766752653</c:v>
                </c:pt>
                <c:pt idx="3">
                  <c:v>72.14077009337976</c:v>
                </c:pt>
                <c:pt idx="4">
                  <c:v>71.64386655836078</c:v>
                </c:pt>
                <c:pt idx="5">
                  <c:v>69.66451016407383</c:v>
                </c:pt>
                <c:pt idx="6">
                  <c:v>69.610936653623</c:v>
                </c:pt>
                <c:pt idx="7">
                  <c:v>69.54096315115</c:v>
                </c:pt>
                <c:pt idx="8">
                  <c:v>69.5297404175564</c:v>
                </c:pt>
                <c:pt idx="9">
                  <c:v>69.0856515417158</c:v>
                </c:pt>
                <c:pt idx="10">
                  <c:v>69.06102137379665</c:v>
                </c:pt>
                <c:pt idx="11">
                  <c:v>69.0604167419017</c:v>
                </c:pt>
                <c:pt idx="12">
                  <c:v>68.983325386363</c:v>
                </c:pt>
                <c:pt idx="13">
                  <c:v>61.64597124695234</c:v>
                </c:pt>
                <c:pt idx="14">
                  <c:v>59.90779756032317</c:v>
                </c:pt>
                <c:pt idx="15">
                  <c:v>50.18265703297085</c:v>
                </c:pt>
                <c:pt idx="16">
                  <c:v>49.46899772632217</c:v>
                </c:pt>
                <c:pt idx="17">
                  <c:v>38.12229930411846</c:v>
                </c:pt>
                <c:pt idx="18">
                  <c:v>29.12264124725565</c:v>
                </c:pt>
                <c:pt idx="19">
                  <c:v>28.92691131678636</c:v>
                </c:pt>
              </c:numCache>
            </c:numRef>
          </c:val>
          <c:extLst xmlns:c16r2="http://schemas.microsoft.com/office/drawing/2015/06/chart">
            <c:ext xmlns:c16="http://schemas.microsoft.com/office/drawing/2014/chart" uri="{C3380CC4-5D6E-409C-BE32-E72D297353CC}">
              <c16:uniqueId val="{00000000-C98A-4BAB-9F48-188887C58E2F}"/>
            </c:ext>
          </c:extLst>
        </c:ser>
        <c:ser>
          <c:idx val="0"/>
          <c:order val="1"/>
          <c:tx>
            <c:strRef>
              <c:f>'NewInfections by sex'!$E$23</c:f>
              <c:strCache>
                <c:ptCount val="1"/>
                <c:pt idx="0">
                  <c:v>% male</c:v>
                </c:pt>
              </c:strCache>
            </c:strRef>
          </c:tx>
          <c:invertIfNegative val="0"/>
          <c:dLbls>
            <c:spPr>
              <a:noFill/>
              <a:ln>
                <a:noFill/>
              </a:ln>
              <a:effectLst/>
            </c:spPr>
            <c:txPr>
              <a:bodyPr rot="0" vert="horz"/>
              <a:lstStyle/>
              <a:p>
                <a:pPr>
                  <a:defRPr sz="12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'NewInfections by sex'!$A$24:$A$43</c:f>
              <c:strCache>
                <c:ptCount val="20"/>
                <c:pt idx="0">
                  <c:v>South Africa</c:v>
                </c:pt>
                <c:pt idx="1">
                  <c:v>Mozambique</c:v>
                </c:pt>
                <c:pt idx="2">
                  <c:v>Kenya</c:v>
                </c:pt>
                <c:pt idx="3">
                  <c:v>DRC</c:v>
                </c:pt>
                <c:pt idx="4">
                  <c:v>Tanzania</c:v>
                </c:pt>
                <c:pt idx="5">
                  <c:v>Cameroon</c:v>
                </c:pt>
                <c:pt idx="6">
                  <c:v>Cote dIvoire</c:v>
                </c:pt>
                <c:pt idx="7">
                  <c:v>Swaziland</c:v>
                </c:pt>
                <c:pt idx="8">
                  <c:v>Uganda</c:v>
                </c:pt>
                <c:pt idx="9">
                  <c:v>Malawi</c:v>
                </c:pt>
                <c:pt idx="10">
                  <c:v>Nigeria</c:v>
                </c:pt>
                <c:pt idx="11">
                  <c:v>Zimbabwe</c:v>
                </c:pt>
                <c:pt idx="12">
                  <c:v>Lesotho</c:v>
                </c:pt>
                <c:pt idx="13">
                  <c:v>Zambia</c:v>
                </c:pt>
                <c:pt idx="14">
                  <c:v>Indonesia</c:v>
                </c:pt>
                <c:pt idx="15">
                  <c:v>Russian Federation</c:v>
                </c:pt>
                <c:pt idx="16">
                  <c:v>India</c:v>
                </c:pt>
                <c:pt idx="17">
                  <c:v>China</c:v>
                </c:pt>
                <c:pt idx="18">
                  <c:v>Brazil</c:v>
                </c:pt>
                <c:pt idx="19">
                  <c:v>USA</c:v>
                </c:pt>
              </c:strCache>
            </c:strRef>
          </c:cat>
          <c:val>
            <c:numRef>
              <c:f>'NewInfections by sex'!$G$24:$G$43</c:f>
              <c:numCache>
                <c:formatCode>0</c:formatCode>
                <c:ptCount val="20"/>
                <c:pt idx="0">
                  <c:v>17.64733507515019</c:v>
                </c:pt>
                <c:pt idx="1">
                  <c:v>26.62948568221586</c:v>
                </c:pt>
                <c:pt idx="2">
                  <c:v>26.72368233247298</c:v>
                </c:pt>
                <c:pt idx="3">
                  <c:v>27.85922990661987</c:v>
                </c:pt>
                <c:pt idx="4">
                  <c:v>28.35613344163923</c:v>
                </c:pt>
                <c:pt idx="5">
                  <c:v>30.33548983592608</c:v>
                </c:pt>
                <c:pt idx="6">
                  <c:v>30.38906334637661</c:v>
                </c:pt>
                <c:pt idx="7">
                  <c:v>30.45903684885002</c:v>
                </c:pt>
                <c:pt idx="8">
                  <c:v>30.47025958244278</c:v>
                </c:pt>
                <c:pt idx="9">
                  <c:v>30.91434845828422</c:v>
                </c:pt>
                <c:pt idx="10">
                  <c:v>30.9389786262033</c:v>
                </c:pt>
                <c:pt idx="11">
                  <c:v>30.9395832580983</c:v>
                </c:pt>
                <c:pt idx="12">
                  <c:v>31.016674613637</c:v>
                </c:pt>
                <c:pt idx="13">
                  <c:v>38.35402875304712</c:v>
                </c:pt>
                <c:pt idx="14">
                  <c:v>40.09220243967656</c:v>
                </c:pt>
                <c:pt idx="15">
                  <c:v>49.81734296702916</c:v>
                </c:pt>
                <c:pt idx="16">
                  <c:v>50.53100227367783</c:v>
                </c:pt>
                <c:pt idx="17">
                  <c:v>61.87770069588147</c:v>
                </c:pt>
                <c:pt idx="18">
                  <c:v>70.8773587527436</c:v>
                </c:pt>
                <c:pt idx="19">
                  <c:v>71.07308868321364</c:v>
                </c:pt>
              </c:numCache>
            </c:numRef>
          </c:val>
          <c:extLst xmlns:c16r2="http://schemas.microsoft.com/office/drawing/2015/06/chart">
            <c:ext xmlns:c16="http://schemas.microsoft.com/office/drawing/2014/chart" uri="{C3380CC4-5D6E-409C-BE32-E72D297353CC}">
              <c16:uniqueId val="{00000001-C98A-4BAB-9F48-188887C58E2F}"/>
            </c:ext>
          </c:extLst>
        </c:ser>
        <c:dLbls>
          <c:showLegendKey val="0"/>
          <c:showVal val="0"/>
          <c:showCatName val="0"/>
          <c:showSerName val="0"/>
          <c:showPercent val="0"/>
          <c:showBubbleSize val="0"/>
        </c:dLbls>
        <c:gapWidth val="50"/>
        <c:overlap val="100"/>
        <c:axId val="1866986392"/>
        <c:axId val="1867011544"/>
      </c:barChart>
      <c:catAx>
        <c:axId val="1866986392"/>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867011544"/>
        <c:crosses val="autoZero"/>
        <c:auto val="1"/>
        <c:lblAlgn val="ctr"/>
        <c:lblOffset val="100"/>
        <c:noMultiLvlLbl val="0"/>
      </c:catAx>
      <c:valAx>
        <c:axId val="1867011544"/>
        <c:scaling>
          <c:orientation val="minMax"/>
        </c:scaling>
        <c:delete val="0"/>
        <c:axPos val="l"/>
        <c:majorGridlines/>
        <c:numFmt formatCode="0%" sourceLinked="1"/>
        <c:majorTickMark val="none"/>
        <c:minorTickMark val="none"/>
        <c:tickLblPos val="nextTo"/>
        <c:txPr>
          <a:bodyPr rot="-60000000" vert="horz"/>
          <a:lstStyle/>
          <a:p>
            <a:pPr>
              <a:defRPr/>
            </a:pPr>
            <a:endParaRPr lang="en-US"/>
          </a:p>
        </c:txPr>
        <c:crossAx val="1866986392"/>
        <c:crosses val="autoZero"/>
        <c:crossBetween val="between"/>
      </c:valAx>
    </c:plotArea>
    <c:legend>
      <c:legendPos val="t"/>
      <c:layout>
        <c:manualLayout>
          <c:xMode val="edge"/>
          <c:yMode val="edge"/>
          <c:x val="0.416090880178598"/>
          <c:y val="0.110842210900108"/>
          <c:w val="0.167818236802904"/>
          <c:h val="0.053571850393701"/>
        </c:manualLayout>
      </c:layout>
      <c:overlay val="0"/>
      <c:txPr>
        <a:bodyPr rot="0" vert="horz"/>
        <a:lstStyle/>
        <a:p>
          <a:pPr>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3809321132156"/>
          <c:y val="0.0600484220258422"/>
          <c:w val="0.724352662236923"/>
          <c:h val="0.599871616667413"/>
        </c:manualLayout>
      </c:layout>
      <c:barChart>
        <c:barDir val="col"/>
        <c:grouping val="clustered"/>
        <c:varyColors val="0"/>
        <c:ser>
          <c:idx val="0"/>
          <c:order val="0"/>
          <c:tx>
            <c:strRef>
              <c:f>Sheet2!$B$2</c:f>
              <c:strCache>
                <c:ptCount val="1"/>
                <c:pt idx="0">
                  <c:v>Sample (Crude) Prevalence</c:v>
                </c:pt>
              </c:strCache>
            </c:strRef>
          </c:tx>
          <c:invertIfNegative val="0"/>
          <c:cat>
            <c:strRef>
              <c:f>Sheet2!$A$3:$A$8</c:f>
              <c:strCache>
                <c:ptCount val="6"/>
                <c:pt idx="0">
                  <c:v>HIV infected </c:v>
                </c:pt>
                <c:pt idx="1">
                  <c:v>Ever tested for HIV </c:v>
                </c:pt>
                <c:pt idx="2">
                  <c:v>Ever diagnosed with HIV infection</c:v>
                </c:pt>
                <c:pt idx="3">
                  <c:v>Linked to care</c:v>
                </c:pt>
                <c:pt idx="4">
                  <c:v>Currently on ART</c:v>
                </c:pt>
                <c:pt idx="5">
                  <c:v>Undetectable viral load</c:v>
                </c:pt>
              </c:strCache>
            </c:strRef>
          </c:cat>
          <c:val>
            <c:numRef>
              <c:f>Sheet2!$B$3:$B$8</c:f>
              <c:numCache>
                <c:formatCode>0.0%</c:formatCode>
                <c:ptCount val="6"/>
                <c:pt idx="0" formatCode="0%">
                  <c:v>1.0</c:v>
                </c:pt>
                <c:pt idx="1">
                  <c:v>0.869</c:v>
                </c:pt>
                <c:pt idx="2" formatCode="0%">
                  <c:v>0.234</c:v>
                </c:pt>
                <c:pt idx="3">
                  <c:v>0.1685</c:v>
                </c:pt>
                <c:pt idx="4">
                  <c:v>0.087</c:v>
                </c:pt>
                <c:pt idx="5">
                  <c:v>0.0435</c:v>
                </c:pt>
              </c:numCache>
            </c:numRef>
          </c:val>
          <c:extLst xmlns:c16r2="http://schemas.microsoft.com/office/drawing/2015/06/chart">
            <c:ext xmlns:c16="http://schemas.microsoft.com/office/drawing/2014/chart" uri="{C3380CC4-5D6E-409C-BE32-E72D297353CC}">
              <c16:uniqueId val="{00000000-969E-4ADB-8CBA-6CF7CA40904C}"/>
            </c:ext>
          </c:extLst>
        </c:ser>
        <c:dLbls>
          <c:showLegendKey val="0"/>
          <c:showVal val="0"/>
          <c:showCatName val="0"/>
          <c:showSerName val="0"/>
          <c:showPercent val="0"/>
          <c:showBubbleSize val="0"/>
        </c:dLbls>
        <c:gapWidth val="150"/>
        <c:axId val="2056511608"/>
        <c:axId val="2056260296"/>
      </c:barChart>
      <c:lineChart>
        <c:grouping val="standard"/>
        <c:varyColors val="0"/>
        <c:ser>
          <c:idx val="1"/>
          <c:order val="1"/>
          <c:tx>
            <c:strRef>
              <c:f>Sheet2!$C$2</c:f>
              <c:strCache>
                <c:ptCount val="1"/>
                <c:pt idx="0">
                  <c:v>Population (RDS-Weighted) Prevalence</c:v>
                </c:pt>
              </c:strCache>
            </c:strRef>
          </c:tx>
          <c:spPr>
            <a:ln w="34925">
              <a:solidFill>
                <a:schemeClr val="accent6">
                  <a:lumMod val="50000"/>
                </a:schemeClr>
              </a:solidFill>
              <a:prstDash val="sysDot"/>
            </a:ln>
          </c:spPr>
          <c:marker>
            <c:symbol val="square"/>
            <c:size val="7"/>
            <c:spPr>
              <a:solidFill>
                <a:schemeClr val="accent6">
                  <a:lumMod val="50000"/>
                </a:schemeClr>
              </a:solidFill>
              <a:ln w="4445"/>
            </c:spPr>
          </c:marker>
          <c:dLbls>
            <c:dLbl>
              <c:idx val="0"/>
              <c:delete val="1"/>
              <c:extLst xmlns:c16r2="http://schemas.microsoft.com/office/drawing/2015/06/chart">
                <c:ext xmlns:c16="http://schemas.microsoft.com/office/drawing/2014/chart" uri="{C3380CC4-5D6E-409C-BE32-E72D297353CC}">
                  <c16:uniqueId val="{00000001-969E-4ADB-8CBA-6CF7CA40904C}"/>
                </c:ext>
                <c:ext xmlns:c15="http://schemas.microsoft.com/office/drawing/2012/chart" uri="{CE6537A1-D6FC-4f65-9D91-7224C49458BB}"/>
              </c:extLst>
            </c:dLbl>
            <c:dLbl>
              <c:idx val="1"/>
              <c:layout>
                <c:manualLayout>
                  <c:x val="-0.0474194303778942"/>
                  <c:y val="-0.0920863309352518"/>
                </c:manualLayout>
              </c:layout>
              <c:tx>
                <c:rich>
                  <a:bodyPr/>
                  <a:lstStyle/>
                  <a:p>
                    <a:fld id="{CC6501C8-1DBC-FF41-912F-0A6E6E0FE4F5}" type="VALUE">
                      <a:rPr lang="mr-IN" b="0" i="0">
                        <a:latin typeface="Arial" charset="0"/>
                      </a:rPr>
                      <a:pPr/>
                      <a:t>[VALUE]</a:t>
                    </a:fld>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69E-4ADB-8CBA-6CF7CA40904C}"/>
                </c:ext>
                <c:ext xmlns:c15="http://schemas.microsoft.com/office/drawing/2012/chart" uri="{CE6537A1-D6FC-4f65-9D91-7224C49458BB}">
                  <c15:layout/>
                  <c15:dlblFieldTable/>
                  <c15:showDataLabelsRange val="0"/>
                </c:ext>
              </c:extLst>
            </c:dLbl>
            <c:dLbl>
              <c:idx val="2"/>
              <c:layout>
                <c:manualLayout>
                  <c:x val="-0.0474192840207242"/>
                  <c:y val="-0.097841726618705"/>
                </c:manualLayout>
              </c:layout>
              <c:tx>
                <c:rich>
                  <a:bodyPr/>
                  <a:lstStyle/>
                  <a:p>
                    <a:fld id="{1D6351DF-E526-BA48-A154-8884A72B5C7C}" type="VALUE">
                      <a:rPr lang="mr-IN" b="0" i="0">
                        <a:latin typeface="Arial" charset="0"/>
                      </a:rPr>
                      <a:pPr/>
                      <a:t>[VALUE]</a:t>
                    </a:fld>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69E-4ADB-8CBA-6CF7CA40904C}"/>
                </c:ext>
                <c:ext xmlns:c15="http://schemas.microsoft.com/office/drawing/2012/chart" uri="{CE6537A1-D6FC-4f65-9D91-7224C49458BB}">
                  <c15:layout/>
                  <c15:dlblFieldTable/>
                  <c15:showDataLabelsRange val="0"/>
                </c:ext>
              </c:extLst>
            </c:dLbl>
            <c:dLbl>
              <c:idx val="3"/>
              <c:layout>
                <c:manualLayout>
                  <c:x val="-0.040778766501771"/>
                  <c:y val="-0.100719651050813"/>
                </c:manualLayout>
              </c:layout>
              <c:tx>
                <c:rich>
                  <a:bodyPr/>
                  <a:lstStyle/>
                  <a:p>
                    <a:fld id="{788FADA1-4095-AD43-B1E7-659C57971810}" type="VALUE">
                      <a:rPr lang="mr-IN" b="0" i="0">
                        <a:latin typeface="Arial" charset="0"/>
                      </a:rPr>
                      <a:pPr/>
                      <a:t>[VALUE]</a:t>
                    </a:fld>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69E-4ADB-8CBA-6CF7CA40904C}"/>
                </c:ext>
                <c:ext xmlns:c15="http://schemas.microsoft.com/office/drawing/2012/chart" uri="{CE6537A1-D6FC-4f65-9D91-7224C49458BB}">
                  <c15:layout/>
                  <c15:dlblFieldTable/>
                  <c15:showDataLabelsRange val="0"/>
                </c:ext>
              </c:extLst>
            </c:dLbl>
            <c:dLbl>
              <c:idx val="4"/>
              <c:layout>
                <c:manualLayout>
                  <c:x val="-0.0407787665017708"/>
                  <c:y val="-0.0633093525179856"/>
                </c:manualLayout>
              </c:layout>
              <c:tx>
                <c:rich>
                  <a:bodyPr/>
                  <a:lstStyle/>
                  <a:p>
                    <a:fld id="{80AA05A6-EF18-8F4C-985A-00A0EC4C5A83}" type="VALUE">
                      <a:rPr lang="mr-IN" b="0" i="0">
                        <a:latin typeface="Arial" charset="0"/>
                      </a:rPr>
                      <a:pPr/>
                      <a:t>[VALUE]</a:t>
                    </a:fld>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69E-4ADB-8CBA-6CF7CA40904C}"/>
                </c:ext>
                <c:ext xmlns:c15="http://schemas.microsoft.com/office/drawing/2012/chart" uri="{CE6537A1-D6FC-4f65-9D91-7224C49458BB}">
                  <c15:layout/>
                  <c15:dlblFieldTable/>
                  <c15:showDataLabelsRange val="0"/>
                </c:ext>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errBars>
            <c:errDir val="y"/>
            <c:errBarType val="both"/>
            <c:errValType val="cust"/>
            <c:noEndCap val="0"/>
            <c:plus>
              <c:numRef>
                <c:f>Sheet2!$E$3:$E$8</c:f>
                <c:numCache>
                  <c:formatCode>General</c:formatCode>
                  <c:ptCount val="6"/>
                  <c:pt idx="0">
                    <c:v>0.0</c:v>
                  </c:pt>
                  <c:pt idx="1">
                    <c:v>0.108</c:v>
                  </c:pt>
                  <c:pt idx="2">
                    <c:v>0.061</c:v>
                  </c:pt>
                  <c:pt idx="3">
                    <c:v>0.129</c:v>
                  </c:pt>
                  <c:pt idx="4">
                    <c:v>0.038</c:v>
                  </c:pt>
                  <c:pt idx="5">
                    <c:v>0.026</c:v>
                  </c:pt>
                </c:numCache>
              </c:numRef>
            </c:plus>
            <c:minus>
              <c:numRef>
                <c:f>Sheet2!$D$3:$D$8</c:f>
                <c:numCache>
                  <c:formatCode>General</c:formatCode>
                  <c:ptCount val="6"/>
                  <c:pt idx="0">
                    <c:v>0.0</c:v>
                  </c:pt>
                  <c:pt idx="1">
                    <c:v>0.1087</c:v>
                  </c:pt>
                  <c:pt idx="2">
                    <c:v>0.061</c:v>
                  </c:pt>
                  <c:pt idx="3">
                    <c:v>0.089</c:v>
                  </c:pt>
                  <c:pt idx="4">
                    <c:v>0.037</c:v>
                  </c:pt>
                  <c:pt idx="5">
                    <c:v>0.027</c:v>
                  </c:pt>
                </c:numCache>
              </c:numRef>
            </c:minus>
          </c:errBars>
          <c:cat>
            <c:strRef>
              <c:f>Sheet2!$A$3:$A$8</c:f>
              <c:strCache>
                <c:ptCount val="6"/>
                <c:pt idx="0">
                  <c:v>HIV infected </c:v>
                </c:pt>
                <c:pt idx="1">
                  <c:v>Ever tested for HIV </c:v>
                </c:pt>
                <c:pt idx="2">
                  <c:v>Ever diagnosed with HIV infection</c:v>
                </c:pt>
                <c:pt idx="3">
                  <c:v>Linked to care</c:v>
                </c:pt>
                <c:pt idx="4">
                  <c:v>Currently on ART</c:v>
                </c:pt>
                <c:pt idx="5">
                  <c:v>Undetectable viral load</c:v>
                </c:pt>
              </c:strCache>
            </c:strRef>
          </c:cat>
          <c:val>
            <c:numRef>
              <c:f>Sheet2!$C$3:$C$8</c:f>
              <c:numCache>
                <c:formatCode>0.0%</c:formatCode>
                <c:ptCount val="6"/>
                <c:pt idx="0">
                  <c:v>1.0</c:v>
                </c:pt>
                <c:pt idx="1">
                  <c:v>0.77963358</c:v>
                </c:pt>
                <c:pt idx="2">
                  <c:v>0.1358253</c:v>
                </c:pt>
                <c:pt idx="3">
                  <c:v>0.08981</c:v>
                </c:pt>
                <c:pt idx="4">
                  <c:v>0.04719</c:v>
                </c:pt>
                <c:pt idx="5">
                  <c:v>0.02978</c:v>
                </c:pt>
              </c:numCache>
            </c:numRef>
          </c:val>
          <c:smooth val="0"/>
          <c:extLst xmlns:c16r2="http://schemas.microsoft.com/office/drawing/2015/06/chart">
            <c:ext xmlns:c16="http://schemas.microsoft.com/office/drawing/2014/chart" uri="{C3380CC4-5D6E-409C-BE32-E72D297353CC}">
              <c16:uniqueId val="{00000006-969E-4ADB-8CBA-6CF7CA40904C}"/>
            </c:ext>
          </c:extLst>
        </c:ser>
        <c:dLbls>
          <c:showLegendKey val="0"/>
          <c:showVal val="0"/>
          <c:showCatName val="0"/>
          <c:showSerName val="0"/>
          <c:showPercent val="0"/>
          <c:showBubbleSize val="0"/>
        </c:dLbls>
        <c:marker val="1"/>
        <c:smooth val="0"/>
        <c:axId val="1870615608"/>
        <c:axId val="1869959112"/>
      </c:lineChart>
      <c:catAx>
        <c:axId val="2056511608"/>
        <c:scaling>
          <c:orientation val="minMax"/>
        </c:scaling>
        <c:delete val="0"/>
        <c:axPos val="b"/>
        <c:numFmt formatCode="General" sourceLinked="0"/>
        <c:majorTickMark val="out"/>
        <c:minorTickMark val="none"/>
        <c:tickLblPos val="nextTo"/>
        <c:txPr>
          <a:bodyPr/>
          <a:lstStyle/>
          <a:p>
            <a:pPr>
              <a:defRPr sz="1600" b="1"/>
            </a:pPr>
            <a:endParaRPr lang="en-US"/>
          </a:p>
        </c:txPr>
        <c:crossAx val="2056260296"/>
        <c:crosses val="autoZero"/>
        <c:auto val="1"/>
        <c:lblAlgn val="ctr"/>
        <c:lblOffset val="100"/>
        <c:noMultiLvlLbl val="0"/>
      </c:catAx>
      <c:valAx>
        <c:axId val="2056260296"/>
        <c:scaling>
          <c:orientation val="minMax"/>
          <c:max val="1.0"/>
        </c:scaling>
        <c:delete val="0"/>
        <c:axPos val="l"/>
        <c:majorGridlines>
          <c:spPr>
            <a:ln>
              <a:solidFill>
                <a:schemeClr val="bg1">
                  <a:lumMod val="75000"/>
                </a:schemeClr>
              </a:solidFill>
            </a:ln>
          </c:spPr>
        </c:majorGridlines>
        <c:title>
          <c:tx>
            <c:rich>
              <a:bodyPr rot="-5400000" vert="horz"/>
              <a:lstStyle/>
              <a:p>
                <a:pPr>
                  <a:defRPr sz="1800"/>
                </a:pPr>
                <a:r>
                  <a:rPr lang="en-US" sz="1800" b="0" i="0" dirty="0">
                    <a:latin typeface="Arial" charset="0"/>
                  </a:rPr>
                  <a:t>Proportion of HIV infected MSM</a:t>
                </a:r>
              </a:p>
            </c:rich>
          </c:tx>
          <c:layout>
            <c:manualLayout>
              <c:xMode val="edge"/>
              <c:yMode val="edge"/>
              <c:x val="0.0224473292189828"/>
              <c:y val="0.0984830089155312"/>
            </c:manualLayout>
          </c:layout>
          <c:overlay val="0"/>
        </c:title>
        <c:numFmt formatCode="0%" sourceLinked="1"/>
        <c:majorTickMark val="out"/>
        <c:minorTickMark val="none"/>
        <c:tickLblPos val="nextTo"/>
        <c:crossAx val="2056511608"/>
        <c:crosses val="autoZero"/>
        <c:crossBetween val="between"/>
        <c:majorUnit val="0.2"/>
      </c:valAx>
      <c:valAx>
        <c:axId val="1869959112"/>
        <c:scaling>
          <c:orientation val="minMax"/>
        </c:scaling>
        <c:delete val="1"/>
        <c:axPos val="r"/>
        <c:numFmt formatCode="0.0%" sourceLinked="1"/>
        <c:majorTickMark val="out"/>
        <c:minorTickMark val="none"/>
        <c:tickLblPos val="nextTo"/>
        <c:crossAx val="1870615608"/>
        <c:crosses val="max"/>
        <c:crossBetween val="between"/>
      </c:valAx>
      <c:catAx>
        <c:axId val="1870615608"/>
        <c:scaling>
          <c:orientation val="minMax"/>
        </c:scaling>
        <c:delete val="1"/>
        <c:axPos val="t"/>
        <c:numFmt formatCode="General" sourceLinked="0"/>
        <c:majorTickMark val="out"/>
        <c:minorTickMark val="none"/>
        <c:tickLblPos val="nextTo"/>
        <c:crossAx val="1869959112"/>
        <c:crosses val="max"/>
        <c:auto val="1"/>
        <c:lblAlgn val="ctr"/>
        <c:lblOffset val="100"/>
        <c:noMultiLvlLbl val="0"/>
      </c:catAx>
    </c:plotArea>
    <c:legend>
      <c:legendPos val="r"/>
      <c:layout>
        <c:manualLayout>
          <c:xMode val="edge"/>
          <c:yMode val="edge"/>
          <c:x val="0.603596635078803"/>
          <c:y val="0.032597065654563"/>
          <c:w val="0.394544646545573"/>
          <c:h val="0.315229819294171"/>
        </c:manualLayout>
      </c:layout>
      <c:overlay val="0"/>
      <c:txPr>
        <a:bodyPr/>
        <a:lstStyle/>
        <a:p>
          <a:pPr>
            <a:defRPr sz="1800"/>
          </a:pPr>
          <a:endParaRPr lang="en-US"/>
        </a:p>
      </c:txPr>
    </c:legend>
    <c:plotVisOnly val="1"/>
    <c:dispBlanksAs val="gap"/>
    <c:showDLblsOverMax val="0"/>
  </c:chart>
  <c:txPr>
    <a:bodyPr/>
    <a:lstStyle/>
    <a:p>
      <a:pPr>
        <a:defRPr sz="16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cdr:x>
      <cdr:y>0.95238</cdr:y>
    </cdr:from>
    <cdr:to>
      <cdr:x>0.27146</cdr:x>
      <cdr:y>1</cdr:y>
    </cdr:to>
    <cdr:sp macro="" textlink="">
      <cdr:nvSpPr>
        <cdr:cNvPr id="2" name="TextBox 1"/>
        <cdr:cNvSpPr txBox="1"/>
      </cdr:nvSpPr>
      <cdr:spPr>
        <a:xfrm xmlns:a="http://schemas.openxmlformats.org/drawingml/2006/main">
          <a:off x="0" y="4957760"/>
          <a:ext cx="2239326" cy="247893"/>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dirty="0"/>
            <a:t>Source: UNAIDS 2012 HIV and AIDS estimates</a:t>
          </a:r>
        </a:p>
      </cdr:txBody>
    </cdr:sp>
  </cdr:relSizeAnchor>
</c:userShapes>
</file>

<file path=ppt/drawings/drawing2.xml><?xml version="1.0" encoding="utf-8"?>
<c:userShapes xmlns:c="http://schemas.openxmlformats.org/drawingml/2006/chart">
  <cdr:relSizeAnchor xmlns:cdr="http://schemas.openxmlformats.org/drawingml/2006/chartDrawing">
    <cdr:from>
      <cdr:x>0.39071</cdr:x>
      <cdr:y>0.38056</cdr:y>
    </cdr:from>
    <cdr:to>
      <cdr:x>0.53035</cdr:x>
      <cdr:y>0.59736</cdr:y>
    </cdr:to>
    <cdr:sp macro="" textlink="">
      <cdr:nvSpPr>
        <cdr:cNvPr id="2" name="Oval 1"/>
        <cdr:cNvSpPr/>
      </cdr:nvSpPr>
      <cdr:spPr>
        <a:xfrm xmlns:a="http://schemas.openxmlformats.org/drawingml/2006/main">
          <a:off x="3121103" y="1921434"/>
          <a:ext cx="1115486" cy="1094595"/>
        </a:xfrm>
        <a:prstGeom xmlns:a="http://schemas.openxmlformats.org/drawingml/2006/main" prst="ellipse">
          <a:avLst/>
        </a:prstGeom>
        <a:solidFill xmlns:a="http://schemas.openxmlformats.org/drawingml/2006/main">
          <a:srgbClr val="0080FF">
            <a:alpha val="15000"/>
          </a:srgbClr>
        </a:solidFill>
        <a:ln xmlns:a="http://schemas.openxmlformats.org/drawingml/2006/main">
          <a:solidFill>
            <a:srgbClr val="0080FF"/>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latin typeface="Arial"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937C9028-6A40-7344-BC0D-9617962528FC}" type="datetimeFigureOut">
              <a:rPr lang="en-US" smtClean="0"/>
              <a:pPr/>
              <a:t>22/07/2018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A3AF1C6A-59A5-A442-9371-C52C2F62ECB6}" type="slidenum">
              <a:rPr lang="en-US" smtClean="0"/>
              <a:pPr/>
              <a:t>‹#›</a:t>
            </a:fld>
            <a:endParaRPr lang="en-US" dirty="0"/>
          </a:p>
        </p:txBody>
      </p:sp>
    </p:spTree>
    <p:extLst>
      <p:ext uri="{BB962C8B-B14F-4D97-AF65-F5344CB8AC3E}">
        <p14:creationId xmlns:p14="http://schemas.microsoft.com/office/powerpoint/2010/main" val="3987410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704711-8AA5-4C4F-BC1A-487FFFE92C70}" type="slidenum">
              <a:rPr lang="en-ZA" smtClean="0"/>
              <a:t>3</a:t>
            </a:fld>
            <a:endParaRPr lang="en-ZA"/>
          </a:p>
        </p:txBody>
      </p:sp>
    </p:spTree>
    <p:extLst>
      <p:ext uri="{BB962C8B-B14F-4D97-AF65-F5344CB8AC3E}">
        <p14:creationId xmlns:p14="http://schemas.microsoft.com/office/powerpoint/2010/main" val="28904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baseline="0" dirty="0">
                <a:solidFill>
                  <a:schemeClr val="tx1"/>
                </a:solidFill>
                <a:ea typeface="+mn-ea"/>
                <a:cs typeface="+mn-cs"/>
              </a:rPr>
              <a:t>Data on the y-axis are on a log scale. No data are available for Latin America and</a:t>
            </a:r>
          </a:p>
          <a:p>
            <a:r>
              <a:rPr lang="en-US" sz="1200" u="none" strike="noStrike" kern="1200" baseline="0" dirty="0">
                <a:solidFill>
                  <a:schemeClr val="tx1"/>
                </a:solidFill>
                <a:ea typeface="+mn-ea"/>
                <a:cs typeface="+mn-cs"/>
              </a:rPr>
              <a:t>the Caribbean, or for the Middle East and north Africa. Adapted with permission</a:t>
            </a:r>
          </a:p>
          <a:p>
            <a:r>
              <a:rPr lang="en-US" sz="1200" u="none" strike="noStrike" kern="1200" baseline="0" dirty="0">
                <a:solidFill>
                  <a:schemeClr val="tx1"/>
                </a:solidFill>
                <a:ea typeface="+mn-ea"/>
                <a:cs typeface="+mn-cs"/>
              </a:rPr>
              <a:t>from UNAIDS, 2014.55</a:t>
            </a:r>
            <a:endParaRPr lang="en-US" dirty="0"/>
          </a:p>
          <a:p>
            <a:endParaRPr lang="en-US" dirty="0"/>
          </a:p>
        </p:txBody>
      </p:sp>
      <p:sp>
        <p:nvSpPr>
          <p:cNvPr id="4" name="Slide Number Placeholder 3"/>
          <p:cNvSpPr>
            <a:spLocks noGrp="1"/>
          </p:cNvSpPr>
          <p:nvPr>
            <p:ph type="sldNum" sz="quarter" idx="10"/>
          </p:nvPr>
        </p:nvSpPr>
        <p:spPr/>
        <p:txBody>
          <a:bodyPr/>
          <a:lstStyle/>
          <a:p>
            <a:fld id="{260F1B2E-1AE1-7E48-92D2-8891C65AB6F0}" type="slidenum">
              <a:rPr lang="en-US" smtClean="0"/>
              <a:t>21</a:t>
            </a:fld>
            <a:endParaRPr lang="en-US"/>
          </a:p>
        </p:txBody>
      </p:sp>
    </p:spTree>
    <p:extLst>
      <p:ext uri="{BB962C8B-B14F-4D97-AF65-F5344CB8AC3E}">
        <p14:creationId xmlns:p14="http://schemas.microsoft.com/office/powerpoint/2010/main" val="81338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pPr/>
              <a:t>22</a:t>
            </a:fld>
            <a:endParaRPr lang="en-US" dirty="0"/>
          </a:p>
        </p:txBody>
      </p:sp>
    </p:spTree>
    <p:extLst>
      <p:ext uri="{BB962C8B-B14F-4D97-AF65-F5344CB8AC3E}">
        <p14:creationId xmlns:p14="http://schemas.microsoft.com/office/powerpoint/2010/main" val="172403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a:t>Will update</a:t>
            </a:r>
          </a:p>
        </p:txBody>
      </p:sp>
      <p:sp>
        <p:nvSpPr>
          <p:cNvPr id="4" name="Slide Number Placeholder 3"/>
          <p:cNvSpPr>
            <a:spLocks noGrp="1"/>
          </p:cNvSpPr>
          <p:nvPr>
            <p:ph type="sldNum" sz="quarter" idx="10"/>
          </p:nvPr>
        </p:nvSpPr>
        <p:spPr/>
        <p:txBody>
          <a:bodyPr/>
          <a:lstStyle/>
          <a:p>
            <a:fld id="{C10C9FAC-AA7E-467D-8C94-FA4B455EEF79}"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420418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pitchFamily="34" charset="0"/>
                <a:cs typeface="Arial" pitchFamily="34" charset="0"/>
              </a:defRPr>
            </a:lvl1pPr>
            <a:lvl2pPr marL="729057" indent="-280406" defTabSz="914437" eaLnBrk="0" hangingPunct="0">
              <a:defRPr>
                <a:solidFill>
                  <a:schemeClr val="tx1"/>
                </a:solidFill>
                <a:latin typeface="Arial" pitchFamily="34" charset="0"/>
                <a:cs typeface="Arial" pitchFamily="34" charset="0"/>
              </a:defRPr>
            </a:lvl2pPr>
            <a:lvl3pPr marL="1121626" indent="-224325" defTabSz="914437" eaLnBrk="0" hangingPunct="0">
              <a:defRPr>
                <a:solidFill>
                  <a:schemeClr val="tx1"/>
                </a:solidFill>
                <a:latin typeface="Arial" pitchFamily="34" charset="0"/>
                <a:cs typeface="Arial" pitchFamily="34" charset="0"/>
              </a:defRPr>
            </a:lvl3pPr>
            <a:lvl4pPr marL="1570276" indent="-224325" defTabSz="914437" eaLnBrk="0" hangingPunct="0">
              <a:defRPr>
                <a:solidFill>
                  <a:schemeClr val="tx1"/>
                </a:solidFill>
                <a:latin typeface="Arial" pitchFamily="34" charset="0"/>
                <a:cs typeface="Arial" pitchFamily="34" charset="0"/>
              </a:defRPr>
            </a:lvl4pPr>
            <a:lvl5pPr marL="2018927" indent="-224325" defTabSz="914437" eaLnBrk="0" hangingPunct="0">
              <a:defRPr>
                <a:solidFill>
                  <a:schemeClr val="tx1"/>
                </a:solidFill>
                <a:latin typeface="Arial" pitchFamily="34" charset="0"/>
                <a:cs typeface="Arial" pitchFamily="34" charset="0"/>
              </a:defRPr>
            </a:lvl5pPr>
            <a:lvl6pPr marL="2467577" indent="-224325" defTabSz="914437"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14437"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14437"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1443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E93979-2A2C-4977-B881-31BAFD52FF48}" type="slidenum">
              <a:rPr lang="en-GB" smtClean="0"/>
              <a:pPr eaLnBrk="1" hangingPunct="1"/>
              <a:t>35</a:t>
            </a:fld>
            <a:endParaRPr lang="en-GB"/>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684869" y="4345587"/>
            <a:ext cx="5488264"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0546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Different</a:t>
            </a:r>
            <a:r>
              <a:rPr lang="en-ZA" baseline="0" dirty="0"/>
              <a:t> population – adolescents and girls </a:t>
            </a:r>
          </a:p>
          <a:p>
            <a:r>
              <a:rPr lang="en-ZA" baseline="0" dirty="0"/>
              <a:t>Might want to expand on the barriers LGB, wasn’t sure about that </a:t>
            </a:r>
            <a:endParaRPr lang="en-ZA" dirty="0"/>
          </a:p>
        </p:txBody>
      </p:sp>
      <p:sp>
        <p:nvSpPr>
          <p:cNvPr id="4" name="Slide Number Placeholder 3"/>
          <p:cNvSpPr>
            <a:spLocks noGrp="1"/>
          </p:cNvSpPr>
          <p:nvPr>
            <p:ph type="sldNum" sz="quarter" idx="10"/>
          </p:nvPr>
        </p:nvSpPr>
        <p:spPr/>
        <p:txBody>
          <a:bodyPr/>
          <a:lstStyle/>
          <a:p>
            <a:fld id="{4B107416-7F43-4BB5-9E6A-DCC18EA1E9CD}" type="slidenum">
              <a:rPr lang="en-ZA" smtClean="0"/>
              <a:t>10</a:t>
            </a:fld>
            <a:endParaRPr lang="en-ZA"/>
          </a:p>
        </p:txBody>
      </p:sp>
    </p:spTree>
    <p:extLst>
      <p:ext uri="{BB962C8B-B14F-4D97-AF65-F5344CB8AC3E}">
        <p14:creationId xmlns:p14="http://schemas.microsoft.com/office/powerpoint/2010/main" val="368767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8EA067-6689-2D4D-B64D-2CD19033C358}" type="slidenum">
              <a:rPr lang="en-US"/>
              <a:pPr>
                <a:defRPr/>
              </a:pPr>
              <a:t>11</a:t>
            </a:fld>
            <a:endParaRPr lang="en-US"/>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06629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ea typeface="+mn-ea"/>
                <a:cs typeface="+mn-cs"/>
              </a:rPr>
              <a:t>This slide presents the distribution of diagnoses of HIV infection among male adults and adolescents with infection diagnosed from 2010 through 2015, by transmission category, for the United states and 6 dependent areas.</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The number of diagnoses of HIV infection among male adults and adolescents attributed to male-to-male sexual contact remained stable,</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26,577 in 2010 to </a:t>
            </a:r>
            <a:r>
              <a:rPr lang="en-US" sz="1400" u="none" strike="noStrike" kern="1200" dirty="0">
                <a:solidFill>
                  <a:schemeClr val="tx1"/>
                </a:solidFill>
                <a:effectLst/>
                <a:ea typeface="+mn-ea"/>
                <a:cs typeface="+mn-cs"/>
              </a:rPr>
              <a:t>26,753</a:t>
            </a:r>
            <a:r>
              <a:rPr lang="en-US" sz="1200" dirty="0"/>
              <a:t> </a:t>
            </a:r>
            <a:r>
              <a:rPr lang="en-US" sz="1200" kern="1200" dirty="0">
                <a:solidFill>
                  <a:schemeClr val="tx1"/>
                </a:solidFill>
                <a:effectLst/>
                <a:ea typeface="+mn-ea"/>
                <a:cs typeface="+mn-cs"/>
              </a:rPr>
              <a:t>in 2015. From 2010 through 2015, among male adults and adolescents, the number of diagnoses of HIV infection attributed to heterosexual contact decreased by 22% (from </a:t>
            </a:r>
            <a:r>
              <a:rPr lang="en-US" sz="1400" u="none" strike="noStrike" kern="1200" dirty="0">
                <a:solidFill>
                  <a:schemeClr val="tx1"/>
                </a:solidFill>
                <a:effectLst/>
                <a:ea typeface="+mn-ea"/>
                <a:cs typeface="+mn-cs"/>
              </a:rPr>
              <a:t>4,175</a:t>
            </a:r>
            <a:r>
              <a:rPr lang="en-US" sz="1200" dirty="0"/>
              <a:t> </a:t>
            </a:r>
            <a:r>
              <a:rPr lang="en-US" sz="1200" kern="1200" dirty="0">
                <a:solidFill>
                  <a:schemeClr val="tx1"/>
                </a:solidFill>
                <a:effectLst/>
                <a:ea typeface="+mn-ea"/>
                <a:cs typeface="+mn-cs"/>
              </a:rPr>
              <a:t>in 2010 to </a:t>
            </a:r>
            <a:r>
              <a:rPr lang="en-US" sz="1400" u="none" strike="noStrike" kern="1200" dirty="0">
                <a:solidFill>
                  <a:schemeClr val="tx1"/>
                </a:solidFill>
                <a:effectLst/>
                <a:ea typeface="+mn-ea"/>
                <a:cs typeface="+mn-cs"/>
              </a:rPr>
              <a:t>3,274</a:t>
            </a:r>
            <a:r>
              <a:rPr lang="en-US" sz="1200" dirty="0"/>
              <a:t> </a:t>
            </a:r>
            <a:r>
              <a:rPr lang="en-US" sz="1200" kern="1200" dirty="0">
                <a:solidFill>
                  <a:schemeClr val="tx1"/>
                </a:solidFill>
                <a:effectLst/>
                <a:ea typeface="+mn-ea"/>
                <a:cs typeface="+mn-cs"/>
              </a:rPr>
              <a:t>in 2015); diagnoses</a:t>
            </a:r>
            <a:r>
              <a:rPr lang="en-US" sz="1200" kern="1200" baseline="0" dirty="0">
                <a:solidFill>
                  <a:schemeClr val="tx1"/>
                </a:solidFill>
                <a:effectLst/>
                <a:ea typeface="+mn-ea"/>
                <a:cs typeface="+mn-cs"/>
              </a:rPr>
              <a:t> of infections </a:t>
            </a:r>
            <a:r>
              <a:rPr lang="en-US" sz="1200" kern="1200" dirty="0">
                <a:solidFill>
                  <a:schemeClr val="tx1"/>
                </a:solidFill>
                <a:effectLst/>
                <a:ea typeface="+mn-ea"/>
                <a:cs typeface="+mn-cs"/>
              </a:rPr>
              <a:t>attributed to injection drug use decreased by 34% (from </a:t>
            </a:r>
            <a:r>
              <a:rPr lang="en-US" sz="1400" u="none" strike="noStrike" kern="1200" dirty="0">
                <a:solidFill>
                  <a:schemeClr val="tx1"/>
                </a:solidFill>
                <a:effectLst/>
                <a:ea typeface="+mn-ea"/>
                <a:cs typeface="+mn-cs"/>
              </a:rPr>
              <a:t>2,125</a:t>
            </a:r>
            <a:r>
              <a:rPr lang="en-US" sz="1200" dirty="0"/>
              <a:t> </a:t>
            </a:r>
            <a:r>
              <a:rPr lang="en-US" sz="1200" kern="1200" dirty="0">
                <a:solidFill>
                  <a:schemeClr val="tx1"/>
                </a:solidFill>
                <a:effectLst/>
                <a:ea typeface="+mn-ea"/>
                <a:cs typeface="+mn-cs"/>
              </a:rPr>
              <a:t>in 2010 to </a:t>
            </a:r>
            <a:r>
              <a:rPr lang="en-US" sz="1400" u="none" strike="noStrike" kern="1200" dirty="0">
                <a:solidFill>
                  <a:schemeClr val="tx1"/>
                </a:solidFill>
                <a:effectLst/>
                <a:ea typeface="+mn-ea"/>
                <a:cs typeface="+mn-cs"/>
              </a:rPr>
              <a:t>1,403</a:t>
            </a:r>
            <a:r>
              <a:rPr lang="en-US" sz="1200" dirty="0"/>
              <a:t> </a:t>
            </a:r>
            <a:r>
              <a:rPr lang="en-US" sz="1200" kern="1200" dirty="0">
                <a:solidFill>
                  <a:schemeClr val="tx1"/>
                </a:solidFill>
                <a:effectLst/>
                <a:ea typeface="+mn-ea"/>
                <a:cs typeface="+mn-cs"/>
              </a:rPr>
              <a:t>in 2015); and diagnoses of HIV infections attributed to male-to-male sexual contact and injection drug use decreased by 22% (from </a:t>
            </a:r>
            <a:r>
              <a:rPr lang="en-US" sz="1400" u="none" strike="noStrike" kern="1200" dirty="0">
                <a:solidFill>
                  <a:schemeClr val="tx1"/>
                </a:solidFill>
                <a:effectLst/>
                <a:ea typeface="+mn-ea"/>
                <a:cs typeface="+mn-cs"/>
              </a:rPr>
              <a:t>1,652</a:t>
            </a:r>
            <a:r>
              <a:rPr lang="en-US" sz="1200" dirty="0"/>
              <a:t> </a:t>
            </a:r>
            <a:r>
              <a:rPr lang="en-US" sz="1200" kern="1200" dirty="0">
                <a:solidFill>
                  <a:schemeClr val="tx1"/>
                </a:solidFill>
                <a:effectLst/>
                <a:ea typeface="+mn-ea"/>
                <a:cs typeface="+mn-cs"/>
              </a:rPr>
              <a:t>in 2010 to </a:t>
            </a:r>
            <a:r>
              <a:rPr lang="en-US" sz="1400" u="none" strike="noStrike" kern="1200" dirty="0">
                <a:solidFill>
                  <a:schemeClr val="tx1"/>
                </a:solidFill>
                <a:effectLst/>
                <a:ea typeface="+mn-ea"/>
                <a:cs typeface="+mn-cs"/>
              </a:rPr>
              <a:t>1,288</a:t>
            </a:r>
            <a:r>
              <a:rPr lang="en-US" sz="1200" dirty="0"/>
              <a:t> </a:t>
            </a:r>
            <a:r>
              <a:rPr lang="en-US" sz="1200" kern="1200" dirty="0">
                <a:solidFill>
                  <a:schemeClr val="tx1"/>
                </a:solidFill>
                <a:effectLst/>
                <a:ea typeface="+mn-ea"/>
                <a:cs typeface="+mn-cs"/>
              </a:rPr>
              <a:t>in 2015). The “Other” transmission category is not displayed as it comprises</a:t>
            </a:r>
            <a:r>
              <a:rPr lang="en-US" sz="1200" kern="1200" baseline="0" dirty="0">
                <a:solidFill>
                  <a:schemeClr val="tx1"/>
                </a:solidFill>
                <a:effectLst/>
                <a:ea typeface="+mn-ea"/>
                <a:cs typeface="+mn-cs"/>
              </a:rPr>
              <a:t> 1% of all reported cases.  The category</a:t>
            </a:r>
            <a:r>
              <a:rPr lang="en-US" sz="1200" kern="1200" dirty="0">
                <a:solidFill>
                  <a:schemeClr val="tx1"/>
                </a:solidFill>
                <a:effectLst/>
                <a:ea typeface="+mn-ea"/>
                <a:cs typeface="+mn-cs"/>
              </a:rPr>
              <a:t> includes hemophilia, blood transfusion, perinatal exposure, and risk factor not reported or not identified.</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Data have been statistically adjusted to account for missing transmission category.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347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pPr/>
              <a:t>13</a:t>
            </a:fld>
            <a:endParaRPr lang="en-US" dirty="0"/>
          </a:p>
        </p:txBody>
      </p:sp>
    </p:spTree>
    <p:extLst>
      <p:ext uri="{BB962C8B-B14F-4D97-AF65-F5344CB8AC3E}">
        <p14:creationId xmlns:p14="http://schemas.microsoft.com/office/powerpoint/2010/main" val="29176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pPr/>
              <a:t>14</a:t>
            </a:fld>
            <a:endParaRPr lang="en-US" dirty="0"/>
          </a:p>
        </p:txBody>
      </p:sp>
    </p:spTree>
    <p:extLst>
      <p:ext uri="{BB962C8B-B14F-4D97-AF65-F5344CB8AC3E}">
        <p14:creationId xmlns:p14="http://schemas.microsoft.com/office/powerpoint/2010/main" val="143757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pPr/>
              <a:t>15</a:t>
            </a:fld>
            <a:endParaRPr lang="en-US" dirty="0"/>
          </a:p>
        </p:txBody>
      </p:sp>
    </p:spTree>
    <p:extLst>
      <p:ext uri="{BB962C8B-B14F-4D97-AF65-F5344CB8AC3E}">
        <p14:creationId xmlns:p14="http://schemas.microsoft.com/office/powerpoint/2010/main" val="51812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Among those linked to care, 48.4% were on 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Add</a:t>
            </a:r>
            <a:r>
              <a:rPr lang="en-US" baseline="0" dirty="0"/>
              <a:t> bar to represent total sample living with HIV; add error bars for RDS estimates</a:t>
            </a:r>
            <a:endParaRPr lang="en-US" dirty="0"/>
          </a:p>
          <a:p>
            <a:endParaRPr lang="en-US" dirty="0"/>
          </a:p>
        </p:txBody>
      </p:sp>
      <p:sp>
        <p:nvSpPr>
          <p:cNvPr id="4" name="Slide Number Placeholder 3"/>
          <p:cNvSpPr>
            <a:spLocks noGrp="1"/>
          </p:cNvSpPr>
          <p:nvPr>
            <p:ph type="sldNum" sz="quarter" idx="10"/>
          </p:nvPr>
        </p:nvSpPr>
        <p:spPr/>
        <p:txBody>
          <a:bodyPr/>
          <a:lstStyle/>
          <a:p>
            <a:fld id="{A3AF1C6A-59A5-A442-9371-C52C2F62ECB6}" type="slidenum">
              <a:rPr lang="en-US" smtClean="0"/>
              <a:t>17</a:t>
            </a:fld>
            <a:endParaRPr lang="en-US"/>
          </a:p>
        </p:txBody>
      </p:sp>
    </p:spTree>
    <p:extLst>
      <p:ext uri="{BB962C8B-B14F-4D97-AF65-F5344CB8AC3E}">
        <p14:creationId xmlns:p14="http://schemas.microsoft.com/office/powerpoint/2010/main" val="161750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Arial" charset="0"/>
                <a:ea typeface="ＭＳ Ｐゴシック" charset="-128"/>
              </a:defRPr>
            </a:lvl9pPr>
          </a:lstStyle>
          <a:p>
            <a:fld id="{CE3BF5AC-A14A-D841-999C-F57A825FB113}" type="slidenum">
              <a:rPr lang="en-US" altLang="en-US" sz="1400">
                <a:solidFill>
                  <a:srgbClr val="FFFFFF"/>
                </a:solidFill>
              </a:rPr>
              <a:pPr/>
              <a:t>20</a:t>
            </a:fld>
            <a:endParaRPr lang="en-US" altLang="en-US" sz="1400">
              <a:solidFill>
                <a:srgbClr val="FFFFFF"/>
              </a:solidFill>
            </a:endParaRPr>
          </a:p>
        </p:txBody>
      </p:sp>
      <p:sp>
        <p:nvSpPr>
          <p:cNvPr id="4099" name="Rectangle 1"/>
          <p:cNvSpPr txBox="1">
            <a:spLocks noGrp="1" noRot="1" noChangeAspect="1" noChangeArrowheads="1" noTextEdit="1"/>
          </p:cNvSpPr>
          <p:nvPr>
            <p:ph type="sldImg"/>
          </p:nvPr>
        </p:nvSpPr>
        <p:spPr>
          <a:xfrm>
            <a:off x="1196975" y="704850"/>
            <a:ext cx="4640263"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03263" y="4410075"/>
            <a:ext cx="5627687" cy="41783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lnSpc>
                <a:spcPct val="104000"/>
              </a:lnSpc>
              <a:spcBef>
                <a:spcPct val="0"/>
              </a:spcBef>
              <a:tabLst>
                <a:tab pos="723900" algn="l"/>
                <a:tab pos="1447800" algn="l"/>
                <a:tab pos="2171700" algn="l"/>
                <a:tab pos="2895600" algn="l"/>
                <a:tab pos="3619500" algn="l"/>
                <a:tab pos="4343400" algn="l"/>
                <a:tab pos="5067300" algn="l"/>
              </a:tabLst>
            </a:pPr>
            <a:r>
              <a:rPr lang="en-US" altLang="en-US" sz="1000">
                <a:latin typeface="Arial Unicode MS" charset="0"/>
                <a:ea typeface="Arial Unicode MS" charset="0"/>
              </a:rPr>
              <a:t>Estimated Number of New Hepatitis B and Hepatitis C Infections in the United States, by Year. Data are from the Centers for Disease Control and Prevention and are adjusted for the expected number of people with acute hepatitis B virus and HCV infections who become symptomatic, seek medical care, and are reported to state or local public health surveillance.</a:t>
            </a:r>
          </a:p>
        </p:txBody>
      </p:sp>
    </p:spTree>
    <p:extLst>
      <p:ext uri="{BB962C8B-B14F-4D97-AF65-F5344CB8AC3E}">
        <p14:creationId xmlns:p14="http://schemas.microsoft.com/office/powerpoint/2010/main" val="133152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wmf"/><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862464-53DC-C047-9514-48A6331F7ABE}" type="datetimeFigureOut">
              <a:rPr lang="en-US" smtClean="0"/>
              <a:t>22/07/2018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pic>
        <p:nvPicPr>
          <p:cNvPr id="7" name="Picture 6" descr="cover2.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8"/>
            <a:ext cx="9144000" cy="7065818"/>
          </a:xfrm>
          <a:prstGeom prst="rect">
            <a:avLst/>
          </a:prstGeom>
        </p:spPr>
      </p:pic>
      <p:sp>
        <p:nvSpPr>
          <p:cNvPr id="8" name="TextBox 7"/>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9" name="Rectangle 8"/>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10" name="Rectangle 9"/>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2464-53DC-C047-9514-48A6331F7ABE}" type="datetimeFigureOut">
              <a:rPr lang="en-US" smtClean="0"/>
              <a:t>22/07/2018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2464-53DC-C047-9514-48A6331F7ABE}" type="datetimeFigureOut">
              <a:rPr lang="en-US" smtClean="0"/>
              <a:t>22/07/2018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cover4.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7"/>
            <a:ext cx="9144000" cy="7065818"/>
          </a:xfrm>
          <a:prstGeom prst="rect">
            <a:avLst/>
          </a:prstGeom>
        </p:spPr>
      </p:pic>
      <p:sp>
        <p:nvSpPr>
          <p:cNvPr id="5" name="TextBox 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13" name="Title 12"/>
          <p:cNvSpPr>
            <a:spLocks noGrp="1"/>
          </p:cNvSpPr>
          <p:nvPr>
            <p:ph type="title" hasCustomPrompt="1"/>
          </p:nvPr>
        </p:nvSpPr>
        <p:spPr>
          <a:xfrm>
            <a:off x="0" y="850517"/>
            <a:ext cx="9144000" cy="952579"/>
          </a:xfrm>
          <a:prstGeom prst="rect">
            <a:avLst/>
          </a:prstGeom>
        </p:spPr>
        <p:txBody>
          <a:bodyPr vert="horz"/>
          <a:lstStyle>
            <a:lvl1pPr>
              <a:defRPr sz="5900" b="1">
                <a:solidFill>
                  <a:srgbClr val="8D3221"/>
                </a:solidFill>
                <a:latin typeface="Times"/>
                <a:cs typeface="Times"/>
              </a:defRPr>
            </a:lvl1pPr>
          </a:lstStyle>
          <a:p>
            <a:r>
              <a:rPr lang="en-US" dirty="0"/>
              <a:t>Presentation Title</a:t>
            </a:r>
          </a:p>
        </p:txBody>
      </p:sp>
      <p:sp>
        <p:nvSpPr>
          <p:cNvPr id="15" name="Text Placeholder 14"/>
          <p:cNvSpPr>
            <a:spLocks noGrp="1"/>
          </p:cNvSpPr>
          <p:nvPr>
            <p:ph type="body" sz="quarter" idx="10" hasCustomPrompt="1"/>
          </p:nvPr>
        </p:nvSpPr>
        <p:spPr>
          <a:xfrm>
            <a:off x="0" y="2155123"/>
            <a:ext cx="9144000" cy="2471737"/>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
        <p:nvSpPr>
          <p:cNvPr id="8" name="Rectangle 7"/>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9" name="Rectangle 8"/>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21668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10" name="Picture 9"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Two Photo Slide Header</a:t>
            </a:r>
          </a:p>
        </p:txBody>
      </p:sp>
      <p:sp>
        <p:nvSpPr>
          <p:cNvPr id="7" name="Picture Placeholder 6"/>
          <p:cNvSpPr>
            <a:spLocks noGrp="1"/>
          </p:cNvSpPr>
          <p:nvPr>
            <p:ph type="pic" sz="quarter" idx="10"/>
          </p:nvPr>
        </p:nvSpPr>
        <p:spPr>
          <a:xfrm>
            <a:off x="612340" y="1406188"/>
            <a:ext cx="3742079" cy="4479388"/>
          </a:xfrm>
          <a:prstGeom prst="rect">
            <a:avLst/>
          </a:prstGeom>
        </p:spPr>
        <p:txBody>
          <a:bodyPr vert="horz"/>
          <a:lstStyle/>
          <a:p>
            <a:endParaRPr lang="en-US"/>
          </a:p>
        </p:txBody>
      </p:sp>
      <p:sp>
        <p:nvSpPr>
          <p:cNvPr id="9" name="Picture Placeholder 6"/>
          <p:cNvSpPr>
            <a:spLocks noGrp="1"/>
          </p:cNvSpPr>
          <p:nvPr>
            <p:ph type="pic" sz="quarter" idx="11"/>
          </p:nvPr>
        </p:nvSpPr>
        <p:spPr>
          <a:xfrm>
            <a:off x="4824330" y="1411165"/>
            <a:ext cx="3742079" cy="4479388"/>
          </a:xfrm>
          <a:prstGeom prst="rect">
            <a:avLst/>
          </a:prstGeom>
        </p:spPr>
        <p:txBody>
          <a:bodyPr vert="horz"/>
          <a:lstStyle/>
          <a:p>
            <a:endParaRPr lang="en-US"/>
          </a:p>
        </p:txBody>
      </p:sp>
    </p:spTree>
    <p:extLst>
      <p:ext uri="{BB962C8B-B14F-4D97-AF65-F5344CB8AC3E}">
        <p14:creationId xmlns:p14="http://schemas.microsoft.com/office/powerpoint/2010/main" val="1238670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63119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descr="cover2.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8"/>
            <a:ext cx="9144000" cy="7065818"/>
          </a:xfrm>
          <a:prstGeom prst="rect">
            <a:avLst/>
          </a:prstGeom>
        </p:spPr>
      </p:pic>
      <p:sp>
        <p:nvSpPr>
          <p:cNvPr id="15" name="TextBox 1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7" name="Title 6"/>
          <p:cNvSpPr>
            <a:spLocks noGrp="1"/>
          </p:cNvSpPr>
          <p:nvPr>
            <p:ph type="title" hasCustomPrompt="1"/>
          </p:nvPr>
        </p:nvSpPr>
        <p:spPr>
          <a:xfrm>
            <a:off x="1" y="839177"/>
            <a:ext cx="9143999" cy="1243434"/>
          </a:xfrm>
          <a:prstGeom prst="rect">
            <a:avLst/>
          </a:prstGeom>
        </p:spPr>
        <p:txBody>
          <a:bodyPr vert="horz"/>
          <a:lstStyle>
            <a:lvl1pPr>
              <a:defRPr sz="5900" b="1">
                <a:solidFill>
                  <a:srgbClr val="8D3221"/>
                </a:solidFill>
                <a:latin typeface="Times"/>
                <a:cs typeface="Times"/>
              </a:defRPr>
            </a:lvl1pPr>
          </a:lstStyle>
          <a:p>
            <a:r>
              <a:rPr lang="en-US" dirty="0"/>
              <a:t>Presentation Title</a:t>
            </a:r>
          </a:p>
        </p:txBody>
      </p:sp>
      <p:sp>
        <p:nvSpPr>
          <p:cNvPr id="4" name="Text Placeholder 3"/>
          <p:cNvSpPr>
            <a:spLocks noGrp="1"/>
          </p:cNvSpPr>
          <p:nvPr>
            <p:ph type="body" sz="quarter" idx="10" hasCustomPrompt="1"/>
          </p:nvPr>
        </p:nvSpPr>
        <p:spPr>
          <a:xfrm>
            <a:off x="0" y="2154645"/>
            <a:ext cx="9144000" cy="1610674"/>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
        <p:nvSpPr>
          <p:cNvPr id="8" name="Rectangle 7"/>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9" name="Rectangle 8"/>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152684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ver1.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4395"/>
            <a:ext cx="9167187" cy="7083735"/>
          </a:xfrm>
          <a:prstGeom prst="rect">
            <a:avLst/>
          </a:prstGeom>
        </p:spPr>
      </p:pic>
      <p:sp>
        <p:nvSpPr>
          <p:cNvPr id="17" name="Text Placeholder 16"/>
          <p:cNvSpPr>
            <a:spLocks noGrp="1"/>
          </p:cNvSpPr>
          <p:nvPr>
            <p:ph type="body" sz="quarter" idx="10" hasCustomPrompt="1"/>
          </p:nvPr>
        </p:nvSpPr>
        <p:spPr>
          <a:xfrm>
            <a:off x="0" y="850517"/>
            <a:ext cx="9144000" cy="1168042"/>
          </a:xfrm>
          <a:prstGeom prst="rect">
            <a:avLst/>
          </a:prstGeom>
        </p:spPr>
        <p:txBody>
          <a:bodyPr vert="horz"/>
          <a:lstStyle>
            <a:lvl1pPr marL="0" indent="0" algn="ctr">
              <a:buNone/>
              <a:defRPr sz="5900" b="1" i="0" baseline="0">
                <a:solidFill>
                  <a:srgbClr val="8D3221"/>
                </a:solidFill>
                <a:latin typeface="Times"/>
                <a:cs typeface="Times"/>
              </a:defRPr>
            </a:lvl1pPr>
          </a:lstStyle>
          <a:p>
            <a:pPr lvl="0"/>
            <a:r>
              <a:rPr lang="en-US" dirty="0"/>
              <a:t>Presentation Title</a:t>
            </a:r>
          </a:p>
        </p:txBody>
      </p:sp>
      <p:sp>
        <p:nvSpPr>
          <p:cNvPr id="19" name="Text Placeholder 18"/>
          <p:cNvSpPr>
            <a:spLocks noGrp="1"/>
          </p:cNvSpPr>
          <p:nvPr>
            <p:ph type="body" sz="quarter" idx="11" hasCustomPrompt="1"/>
          </p:nvPr>
        </p:nvSpPr>
        <p:spPr>
          <a:xfrm>
            <a:off x="0" y="2154647"/>
            <a:ext cx="9167813" cy="1973066"/>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
        <p:nvSpPr>
          <p:cNvPr id="7" name="Rectangle 6"/>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8" name="Rectangle 7"/>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27018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cover xx.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7192"/>
            <a:ext cx="9169073" cy="7085193"/>
          </a:xfrm>
          <a:prstGeom prst="rect">
            <a:avLst/>
          </a:prstGeom>
        </p:spPr>
      </p:pic>
      <p:sp>
        <p:nvSpPr>
          <p:cNvPr id="2" name="Title 1"/>
          <p:cNvSpPr>
            <a:spLocks noGrp="1"/>
          </p:cNvSpPr>
          <p:nvPr>
            <p:ph type="title" hasCustomPrompt="1"/>
          </p:nvPr>
        </p:nvSpPr>
        <p:spPr>
          <a:xfrm>
            <a:off x="0" y="850515"/>
            <a:ext cx="9144000" cy="1009281"/>
          </a:xfrm>
          <a:prstGeom prst="rect">
            <a:avLst/>
          </a:prstGeom>
        </p:spPr>
        <p:txBody>
          <a:bodyPr vert="horz"/>
          <a:lstStyle>
            <a:lvl1pPr>
              <a:defRPr sz="5900" b="1" i="0">
                <a:solidFill>
                  <a:srgbClr val="8D3221"/>
                </a:solidFill>
                <a:latin typeface="Times"/>
                <a:cs typeface="Times"/>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9144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sp>
        <p:nvSpPr>
          <p:cNvPr id="7" name="Rectangle 6"/>
          <p:cNvSpPr/>
          <p:nvPr userDrawn="1"/>
        </p:nvSpPr>
        <p:spPr>
          <a:xfrm>
            <a:off x="0" y="6449989"/>
            <a:ext cx="9144000" cy="408012"/>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8" name="Rectangle 7"/>
          <p:cNvSpPr/>
          <p:nvPr userDrawn="1"/>
        </p:nvSpPr>
        <p:spPr>
          <a:xfrm>
            <a:off x="0" y="1"/>
            <a:ext cx="9144000" cy="188939"/>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8D3221"/>
              </a:solidFill>
              <a:latin typeface="Arial" charset="0"/>
            </a:endParaRPr>
          </a:p>
        </p:txBody>
      </p:sp>
    </p:spTree>
    <p:extLst>
      <p:ext uri="{BB962C8B-B14F-4D97-AF65-F5344CB8AC3E}">
        <p14:creationId xmlns:p14="http://schemas.microsoft.com/office/powerpoint/2010/main" val="418091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8D3221"/>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solidFill>
                <a:srgbClr val="006949"/>
              </a:solidFill>
              <a:latin typeface="Arial" charset="0"/>
            </a:endParaRPr>
          </a:p>
        </p:txBody>
      </p:sp>
      <p:sp>
        <p:nvSpPr>
          <p:cNvPr id="4" name="TextBox 3"/>
          <p:cNvSpPr txBox="1"/>
          <p:nvPr userDrawn="1"/>
        </p:nvSpPr>
        <p:spPr>
          <a:xfrm>
            <a:off x="0" y="1175128"/>
            <a:ext cx="9144000" cy="4545617"/>
          </a:xfrm>
          <a:prstGeom prst="rect">
            <a:avLst/>
          </a:prstGeom>
          <a:noFill/>
        </p:spPr>
        <p:txBody>
          <a:bodyPr wrap="square" lIns="82056" tIns="41028" rIns="82056" bIns="41028" rtlCol="0">
            <a:spAutoFit/>
          </a:bodyPr>
          <a:lstStyle/>
          <a:p>
            <a:pPr marL="0" marR="0" indent="0" algn="ctr" defTabSz="457134" rtl="0" eaLnBrk="1" fontAlgn="auto" latinLnBrk="0" hangingPunct="1">
              <a:lnSpc>
                <a:spcPct val="100000"/>
              </a:lnSpc>
              <a:spcBef>
                <a:spcPts val="0"/>
              </a:spcBef>
              <a:spcAft>
                <a:spcPts val="0"/>
              </a:spcAft>
              <a:buClrTx/>
              <a:buSzTx/>
              <a:buFontTx/>
              <a:buNone/>
              <a:tabLst/>
              <a:defRPr/>
            </a:pPr>
            <a:r>
              <a:rPr lang="en-US" sz="5800" b="0" i="0" dirty="0">
                <a:solidFill>
                  <a:schemeClr val="bg1"/>
                </a:solidFill>
                <a:latin typeface="Times"/>
                <a:cs typeface="Times"/>
              </a:rPr>
              <a:t>What is Public Health?</a:t>
            </a:r>
            <a:br>
              <a:rPr lang="en-US" sz="5800" b="0" i="0" dirty="0">
                <a:solidFill>
                  <a:schemeClr val="bg1"/>
                </a:solidFill>
                <a:latin typeface="Times"/>
                <a:cs typeface="Times"/>
              </a:rPr>
            </a:br>
            <a:r>
              <a:rPr lang="en-US" sz="5800" b="0" i="0" dirty="0">
                <a:solidFill>
                  <a:schemeClr val="bg1"/>
                </a:solidFill>
                <a:latin typeface="Times"/>
                <a:cs typeface="Times"/>
              </a:rPr>
              <a:t/>
            </a:r>
            <a:br>
              <a:rPr lang="en-US" sz="5800" b="0" i="0" dirty="0">
                <a:solidFill>
                  <a:schemeClr val="bg1"/>
                </a:solidFill>
                <a:latin typeface="Times"/>
                <a:cs typeface="Times"/>
              </a:rPr>
            </a:br>
            <a:r>
              <a:rPr lang="en-US" sz="5800" b="0" i="0" dirty="0">
                <a:solidFill>
                  <a:schemeClr val="bg1"/>
                </a:solidFill>
                <a:latin typeface="Times"/>
                <a:cs typeface="Times"/>
              </a:rPr>
              <a:t>Protecting Health,</a:t>
            </a:r>
            <a:br>
              <a:rPr lang="en-US" sz="5800" b="0" i="0" dirty="0">
                <a:solidFill>
                  <a:schemeClr val="bg1"/>
                </a:solidFill>
                <a:latin typeface="Times"/>
                <a:cs typeface="Times"/>
              </a:rPr>
            </a:br>
            <a:r>
              <a:rPr lang="en-US" sz="5800" b="0" i="0" dirty="0">
                <a:solidFill>
                  <a:schemeClr val="bg1"/>
                </a:solidFill>
                <a:latin typeface="Times"/>
                <a:cs typeface="Times"/>
              </a:rPr>
              <a:t>Saving Lives—</a:t>
            </a:r>
            <a:br>
              <a:rPr lang="en-US" sz="5800" b="0" i="0" dirty="0">
                <a:solidFill>
                  <a:schemeClr val="bg1"/>
                </a:solidFill>
                <a:latin typeface="Times"/>
                <a:cs typeface="Times"/>
              </a:rPr>
            </a:br>
            <a:r>
              <a:rPr lang="en-US" sz="5800" b="0" i="1" dirty="0">
                <a:solidFill>
                  <a:schemeClr val="bg1"/>
                </a:solidFill>
                <a:latin typeface="Times"/>
                <a:cs typeface="Times"/>
              </a:rPr>
              <a:t>Millions at a Time</a:t>
            </a:r>
          </a:p>
        </p:txBody>
      </p:sp>
    </p:spTree>
    <p:extLst>
      <p:ext uri="{BB962C8B-B14F-4D97-AF65-F5344CB8AC3E}">
        <p14:creationId xmlns:p14="http://schemas.microsoft.com/office/powerpoint/2010/main" val="183358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57943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2464-53DC-C047-9514-48A6331F7ABE}" type="datetimeFigureOut">
              <a:rPr lang="en-US" smtClean="0"/>
              <a:t>22/07/2018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1676726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525235" y="373275"/>
            <a:ext cx="8229600" cy="1143000"/>
          </a:xfrm>
          <a:prstGeom prst="rect">
            <a:avLst/>
          </a:prstGeom>
        </p:spPr>
        <p:txBody>
          <a:bodyPr vert="horz"/>
          <a:lstStyle>
            <a:lvl1pPr algn="l">
              <a:defRPr baseline="0">
                <a:solidFill>
                  <a:srgbClr val="8D3221"/>
                </a:solidFill>
                <a:latin typeface="Times"/>
                <a:cs typeface="Times"/>
              </a:defRPr>
            </a:lvl1pPr>
          </a:lstStyle>
          <a:p>
            <a:r>
              <a:rPr lang="en-US" dirty="0"/>
              <a:t>Informational Slide Header</a:t>
            </a:r>
          </a:p>
        </p:txBody>
      </p:sp>
      <p:sp>
        <p:nvSpPr>
          <p:cNvPr id="8" name="Text Placeholder 7"/>
          <p:cNvSpPr>
            <a:spLocks noGrp="1"/>
          </p:cNvSpPr>
          <p:nvPr>
            <p:ph type="body" sz="quarter" idx="10" hasCustomPrompt="1"/>
          </p:nvPr>
        </p:nvSpPr>
        <p:spPr>
          <a:xfrm>
            <a:off x="532705" y="986263"/>
            <a:ext cx="5216525" cy="1316038"/>
          </a:xfrm>
          <a:prstGeom prst="rect">
            <a:avLst/>
          </a:prstGeom>
        </p:spPr>
        <p:txBody>
          <a:bodyPr vert="horz"/>
          <a:lstStyle>
            <a:lvl1pPr marL="0" indent="0">
              <a:buNone/>
              <a:defRPr b="1">
                <a:latin typeface="Arial"/>
                <a:cs typeface="Arial"/>
              </a:defRPr>
            </a:lvl1pPr>
          </a:lstStyle>
          <a:p>
            <a:pPr lvl="0"/>
            <a:r>
              <a:rPr lang="en-US" dirty="0"/>
              <a:t>Subhead</a:t>
            </a:r>
          </a:p>
        </p:txBody>
      </p:sp>
      <p:sp>
        <p:nvSpPr>
          <p:cNvPr id="7" name="Chart Placeholder 3"/>
          <p:cNvSpPr>
            <a:spLocks noGrp="1"/>
          </p:cNvSpPr>
          <p:nvPr>
            <p:ph type="chart" sz="quarter" idx="11"/>
          </p:nvPr>
        </p:nvSpPr>
        <p:spPr>
          <a:xfrm>
            <a:off x="529485" y="1751013"/>
            <a:ext cx="8274050" cy="4449762"/>
          </a:xfrm>
          <a:prstGeom prst="rect">
            <a:avLst/>
          </a:prstGeom>
        </p:spPr>
        <p:txBody>
          <a:bodyPr vert="horz"/>
          <a:lstStyle/>
          <a:p>
            <a:endParaRPr lang="en-US"/>
          </a:p>
        </p:txBody>
      </p:sp>
    </p:spTree>
    <p:extLst>
      <p:ext uri="{BB962C8B-B14F-4D97-AF65-F5344CB8AC3E}">
        <p14:creationId xmlns:p14="http://schemas.microsoft.com/office/powerpoint/2010/main" val="1954990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descr="d-cl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1360"/>
          </a:xfrm>
          <a:prstGeom prst="rect">
            <a:avLst/>
          </a:prstGeom>
        </p:spPr>
      </p:pic>
      <p:sp>
        <p:nvSpPr>
          <p:cNvPr id="4" name="Rectangle 3"/>
          <p:cNvSpPr/>
          <p:nvPr userDrawn="1"/>
        </p:nvSpPr>
        <p:spPr>
          <a:xfrm>
            <a:off x="0" y="2579052"/>
            <a:ext cx="9144000" cy="1615755"/>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6" name="Text Placeholder 5"/>
          <p:cNvSpPr>
            <a:spLocks noGrp="1"/>
          </p:cNvSpPr>
          <p:nvPr>
            <p:ph type="body" sz="quarter" idx="10" hasCustomPrompt="1"/>
          </p:nvPr>
        </p:nvSpPr>
        <p:spPr>
          <a:xfrm>
            <a:off x="0" y="2789695"/>
            <a:ext cx="9142413" cy="1496555"/>
          </a:xfrm>
          <a:prstGeom prst="rect">
            <a:avLst/>
          </a:prstGeom>
        </p:spPr>
        <p:txBody>
          <a:bodyPr vert="horz"/>
          <a:lstStyle>
            <a:lvl1pPr marL="0" indent="0" algn="ctr">
              <a:buNone/>
              <a:defRPr sz="6300" baseline="0">
                <a:solidFill>
                  <a:schemeClr val="bg1"/>
                </a:solidFill>
                <a:latin typeface="Times"/>
                <a:cs typeface="Times"/>
              </a:defRPr>
            </a:lvl1pPr>
          </a:lstStyle>
          <a:p>
            <a:pPr lvl="0"/>
            <a:r>
              <a:rPr lang="en-US" dirty="0"/>
              <a:t>Section Divider</a:t>
            </a:r>
          </a:p>
        </p:txBody>
      </p:sp>
    </p:spTree>
    <p:extLst>
      <p:ext uri="{BB962C8B-B14F-4D97-AF65-F5344CB8AC3E}">
        <p14:creationId xmlns:p14="http://schemas.microsoft.com/office/powerpoint/2010/main" val="336779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descr="d-cl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1360"/>
          </a:xfrm>
          <a:prstGeom prst="rect">
            <a:avLst/>
          </a:prstGeom>
        </p:spPr>
      </p:pic>
      <p:sp>
        <p:nvSpPr>
          <p:cNvPr id="4" name="Rectangle 3"/>
          <p:cNvSpPr/>
          <p:nvPr userDrawn="1"/>
        </p:nvSpPr>
        <p:spPr>
          <a:xfrm>
            <a:off x="0" y="2136292"/>
            <a:ext cx="9144000" cy="264343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b="0" i="0" dirty="0">
              <a:latin typeface="Arial" charset="0"/>
            </a:endParaRPr>
          </a:p>
        </p:txBody>
      </p:sp>
      <p:sp>
        <p:nvSpPr>
          <p:cNvPr id="5" name="TextBox 4"/>
          <p:cNvSpPr txBox="1"/>
          <p:nvPr userDrawn="1"/>
        </p:nvSpPr>
        <p:spPr>
          <a:xfrm>
            <a:off x="0" y="2468004"/>
            <a:ext cx="9144000" cy="3776176"/>
          </a:xfrm>
          <a:prstGeom prst="rect">
            <a:avLst/>
          </a:prstGeom>
          <a:noFill/>
        </p:spPr>
        <p:txBody>
          <a:bodyPr wrap="square" lIns="82056" tIns="41028" rIns="82056" bIns="41028" rtlCol="0">
            <a:spAutoFit/>
          </a:bodyPr>
          <a:lstStyle/>
          <a:p>
            <a:pPr algn="ctr">
              <a:defRPr/>
            </a:pPr>
            <a:r>
              <a:rPr lang="en-US" sz="6400" dirty="0">
                <a:solidFill>
                  <a:srgbClr val="006949"/>
                </a:solidFill>
                <a:latin typeface="Times"/>
                <a:cs typeface="Times"/>
              </a:rPr>
              <a:t/>
            </a:r>
            <a:br>
              <a:rPr lang="en-US" sz="6400" dirty="0">
                <a:solidFill>
                  <a:srgbClr val="006949"/>
                </a:solidFill>
                <a:latin typeface="Times"/>
                <a:cs typeface="Times"/>
              </a:rPr>
            </a:br>
            <a:r>
              <a:rPr lang="en-US" sz="6400" dirty="0">
                <a:solidFill>
                  <a:srgbClr val="006949"/>
                </a:solidFill>
                <a:latin typeface="Times"/>
                <a:cs typeface="Times"/>
              </a:rPr>
              <a:t> </a:t>
            </a:r>
            <a:br>
              <a:rPr lang="en-US" sz="6400" dirty="0">
                <a:solidFill>
                  <a:srgbClr val="006949"/>
                </a:solidFill>
                <a:latin typeface="Times"/>
                <a:cs typeface="Times"/>
              </a:rPr>
            </a:br>
            <a:endParaRPr lang="en-US" sz="4900" dirty="0">
              <a:solidFill>
                <a:srgbClr val="000000"/>
              </a:solidFill>
              <a:latin typeface="Times"/>
              <a:cs typeface="Times"/>
            </a:endParaRPr>
          </a:p>
          <a:p>
            <a:pPr algn="ctr"/>
            <a:endParaRPr lang="en-US" sz="6300" dirty="0">
              <a:solidFill>
                <a:srgbClr val="FFFFFF"/>
              </a:solidFill>
              <a:latin typeface="Times"/>
              <a:cs typeface="Times"/>
            </a:endParaRPr>
          </a:p>
        </p:txBody>
      </p:sp>
      <p:sp>
        <p:nvSpPr>
          <p:cNvPr id="7" name="Text Placeholder 6"/>
          <p:cNvSpPr>
            <a:spLocks noGrp="1"/>
          </p:cNvSpPr>
          <p:nvPr>
            <p:ph type="body" sz="quarter" idx="10" hasCustomPrompt="1"/>
          </p:nvPr>
        </p:nvSpPr>
        <p:spPr>
          <a:xfrm>
            <a:off x="0" y="2312988"/>
            <a:ext cx="9144000" cy="2460625"/>
          </a:xfrm>
          <a:prstGeom prst="rect">
            <a:avLst/>
          </a:prstGeom>
        </p:spPr>
        <p:txBody>
          <a:bodyPr vert="horz"/>
          <a:lstStyle>
            <a:lvl1pPr marL="0" indent="0" algn="ctr">
              <a:buNone/>
              <a:defRPr sz="6300" baseline="0">
                <a:solidFill>
                  <a:srgbClr val="FFFFFF"/>
                </a:solidFill>
                <a:latin typeface="Times"/>
                <a:cs typeface="Times"/>
              </a:defRPr>
            </a:lvl1pPr>
          </a:lstStyle>
          <a:p>
            <a:pPr lvl="0"/>
            <a:r>
              <a:rPr lang="en-US" dirty="0"/>
              <a:t>Section Divider</a:t>
            </a:r>
            <a:br>
              <a:rPr lang="en-US" dirty="0"/>
            </a:br>
            <a:r>
              <a:rPr lang="en-US" dirty="0"/>
              <a:t>Two Lines</a:t>
            </a:r>
          </a:p>
        </p:txBody>
      </p:sp>
    </p:spTree>
    <p:extLst>
      <p:ext uri="{BB962C8B-B14F-4D97-AF65-F5344CB8AC3E}">
        <p14:creationId xmlns:p14="http://schemas.microsoft.com/office/powerpoint/2010/main" val="1627877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4" name="Picture 13"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Two Photo Slide Header</a:t>
            </a:r>
          </a:p>
        </p:txBody>
      </p:sp>
      <p:sp>
        <p:nvSpPr>
          <p:cNvPr id="11" name="Text Placeholder 10"/>
          <p:cNvSpPr>
            <a:spLocks noGrp="1"/>
          </p:cNvSpPr>
          <p:nvPr>
            <p:ph type="body" sz="quarter" idx="10" hasCustomPrompt="1"/>
          </p:nvPr>
        </p:nvSpPr>
        <p:spPr>
          <a:xfrm>
            <a:off x="521377" y="5011738"/>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12" name="Text Placeholder 10"/>
          <p:cNvSpPr>
            <a:spLocks noGrp="1"/>
          </p:cNvSpPr>
          <p:nvPr>
            <p:ph type="body" sz="quarter" idx="11" hasCustomPrompt="1"/>
          </p:nvPr>
        </p:nvSpPr>
        <p:spPr>
          <a:xfrm>
            <a:off x="4733365" y="5039395"/>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9" name="Picture Placeholder 6"/>
          <p:cNvSpPr>
            <a:spLocks noGrp="1"/>
          </p:cNvSpPr>
          <p:nvPr>
            <p:ph type="pic" sz="quarter" idx="12"/>
          </p:nvPr>
        </p:nvSpPr>
        <p:spPr>
          <a:xfrm>
            <a:off x="4819344" y="1406188"/>
            <a:ext cx="3742079" cy="3606191"/>
          </a:xfrm>
          <a:prstGeom prst="rect">
            <a:avLst/>
          </a:prstGeom>
        </p:spPr>
        <p:txBody>
          <a:bodyPr vert="horz"/>
          <a:lstStyle/>
          <a:p>
            <a:endParaRPr lang="en-US"/>
          </a:p>
        </p:txBody>
      </p:sp>
      <p:sp>
        <p:nvSpPr>
          <p:cNvPr id="13" name="Picture Placeholder 6"/>
          <p:cNvSpPr>
            <a:spLocks noGrp="1"/>
          </p:cNvSpPr>
          <p:nvPr>
            <p:ph type="pic" sz="quarter" idx="13"/>
          </p:nvPr>
        </p:nvSpPr>
        <p:spPr>
          <a:xfrm>
            <a:off x="583305" y="1399825"/>
            <a:ext cx="3742079" cy="3606191"/>
          </a:xfrm>
          <a:prstGeom prst="rect">
            <a:avLst/>
          </a:prstGeom>
        </p:spPr>
        <p:txBody>
          <a:bodyPr vert="horz"/>
          <a:lstStyle/>
          <a:p>
            <a:endParaRPr lang="en-US"/>
          </a:p>
        </p:txBody>
      </p:sp>
    </p:spTree>
    <p:extLst>
      <p:ext uri="{BB962C8B-B14F-4D97-AF65-F5344CB8AC3E}">
        <p14:creationId xmlns:p14="http://schemas.microsoft.com/office/powerpoint/2010/main" val="629146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8" name="Picture 17"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851469"/>
          </a:xfrm>
          <a:prstGeom prst="rect">
            <a:avLst/>
          </a:prstGeom>
        </p:spPr>
        <p:txBody>
          <a:bodyPr vert="horz"/>
          <a:lstStyle>
            <a:lvl1pPr algn="l">
              <a:defRPr>
                <a:solidFill>
                  <a:srgbClr val="8D3221"/>
                </a:solidFill>
                <a:latin typeface="Times"/>
                <a:cs typeface="Times"/>
              </a:defRPr>
            </a:lvl1pPr>
          </a:lstStyle>
          <a:p>
            <a:r>
              <a:rPr lang="en-US" dirty="0"/>
              <a:t>Three Photo Slide Header</a:t>
            </a:r>
          </a:p>
        </p:txBody>
      </p:sp>
      <p:sp>
        <p:nvSpPr>
          <p:cNvPr id="13" name="Text Placeholder 10"/>
          <p:cNvSpPr>
            <a:spLocks noGrp="1"/>
          </p:cNvSpPr>
          <p:nvPr>
            <p:ph type="body" sz="quarter" idx="10" hasCustomPrompt="1"/>
          </p:nvPr>
        </p:nvSpPr>
        <p:spPr>
          <a:xfrm>
            <a:off x="510037" y="4648851"/>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4" name="Text Placeholder 10"/>
          <p:cNvSpPr>
            <a:spLocks noGrp="1"/>
          </p:cNvSpPr>
          <p:nvPr>
            <p:ph type="body" sz="quarter" idx="11" hasCustomPrompt="1"/>
          </p:nvPr>
        </p:nvSpPr>
        <p:spPr>
          <a:xfrm>
            <a:off x="3225192" y="467650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2" hasCustomPrompt="1"/>
          </p:nvPr>
        </p:nvSpPr>
        <p:spPr>
          <a:xfrm>
            <a:off x="5992067" y="466516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1" name="Picture Placeholder 6"/>
          <p:cNvSpPr>
            <a:spLocks noGrp="1"/>
          </p:cNvSpPr>
          <p:nvPr>
            <p:ph type="pic" sz="quarter" idx="13"/>
          </p:nvPr>
        </p:nvSpPr>
        <p:spPr>
          <a:xfrm>
            <a:off x="578321" y="1394849"/>
            <a:ext cx="2506057" cy="3254644"/>
          </a:xfrm>
          <a:prstGeom prst="rect">
            <a:avLst/>
          </a:prstGeom>
        </p:spPr>
        <p:txBody>
          <a:bodyPr vert="horz"/>
          <a:lstStyle/>
          <a:p>
            <a:endParaRPr lang="en-US"/>
          </a:p>
        </p:txBody>
      </p:sp>
      <p:sp>
        <p:nvSpPr>
          <p:cNvPr id="16" name="Picture Placeholder 6"/>
          <p:cNvSpPr>
            <a:spLocks noGrp="1"/>
          </p:cNvSpPr>
          <p:nvPr>
            <p:ph type="pic" sz="quarter" idx="14"/>
          </p:nvPr>
        </p:nvSpPr>
        <p:spPr>
          <a:xfrm>
            <a:off x="3304819" y="1399826"/>
            <a:ext cx="2506057" cy="3254644"/>
          </a:xfrm>
          <a:prstGeom prst="rect">
            <a:avLst/>
          </a:prstGeom>
        </p:spPr>
        <p:txBody>
          <a:bodyPr vert="horz"/>
          <a:lstStyle/>
          <a:p>
            <a:endParaRPr lang="en-US"/>
          </a:p>
        </p:txBody>
      </p:sp>
      <p:sp>
        <p:nvSpPr>
          <p:cNvPr id="17" name="Picture Placeholder 6"/>
          <p:cNvSpPr>
            <a:spLocks noGrp="1"/>
          </p:cNvSpPr>
          <p:nvPr>
            <p:ph type="pic" sz="quarter" idx="15"/>
          </p:nvPr>
        </p:nvSpPr>
        <p:spPr>
          <a:xfrm>
            <a:off x="6060350" y="1388486"/>
            <a:ext cx="2506057" cy="3254644"/>
          </a:xfrm>
          <a:prstGeom prst="rect">
            <a:avLst/>
          </a:prstGeom>
        </p:spPr>
        <p:txBody>
          <a:bodyPr vert="horz"/>
          <a:lstStyle/>
          <a:p>
            <a:endParaRPr lang="en-US"/>
          </a:p>
        </p:txBody>
      </p:sp>
    </p:spTree>
    <p:extLst>
      <p:ext uri="{BB962C8B-B14F-4D97-AF65-F5344CB8AC3E}">
        <p14:creationId xmlns:p14="http://schemas.microsoft.com/office/powerpoint/2010/main" val="591073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
        <p:nvSpPr>
          <p:cNvPr id="8" name="Picture Placeholder 6"/>
          <p:cNvSpPr>
            <a:spLocks noGrp="1"/>
          </p:cNvSpPr>
          <p:nvPr>
            <p:ph type="pic" sz="quarter" idx="19"/>
          </p:nvPr>
        </p:nvSpPr>
        <p:spPr>
          <a:xfrm>
            <a:off x="4574858"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2436066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Box 7"/>
          <p:cNvSpPr txBox="1"/>
          <p:nvPr userDrawn="1"/>
        </p:nvSpPr>
        <p:spPr>
          <a:xfrm>
            <a:off x="536995" y="384388"/>
            <a:ext cx="8156518" cy="1190853"/>
          </a:xfrm>
          <a:prstGeom prst="rect">
            <a:avLst/>
          </a:prstGeom>
          <a:noFill/>
          <a:effectLst>
            <a:outerShdw blurRad="50800" dist="38100" dir="2700000" algn="tl" rotWithShape="0">
              <a:prstClr val="black">
                <a:alpha val="40000"/>
              </a:prstClr>
            </a:outerShdw>
          </a:effectLst>
        </p:spPr>
        <p:txBody>
          <a:bodyPr wrap="square" lIns="82056" tIns="41028" rIns="82056" bIns="41028" rtlCol="0">
            <a:spAutoFit/>
          </a:bodyPr>
          <a:lstStyle/>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9" name="Picture Placeholder 6"/>
          <p:cNvSpPr>
            <a:spLocks noGrp="1"/>
          </p:cNvSpPr>
          <p:nvPr>
            <p:ph type="pic" sz="quarter" idx="16"/>
          </p:nvPr>
        </p:nvSpPr>
        <p:spPr>
          <a:xfrm>
            <a:off x="4574858" y="3248283"/>
            <a:ext cx="4569142" cy="3226985"/>
          </a:xfrm>
          <a:prstGeom prst="rect">
            <a:avLst/>
          </a:prstGeom>
        </p:spPr>
        <p:txBody>
          <a:bodyPr vert="horz"/>
          <a:lstStyle/>
          <a:p>
            <a:endParaRPr lang="en-US" dirty="0"/>
          </a:p>
        </p:txBody>
      </p:sp>
      <p:sp>
        <p:nvSpPr>
          <p:cNvPr id="10" name="Picture Placeholder 6"/>
          <p:cNvSpPr>
            <a:spLocks noGrp="1"/>
          </p:cNvSpPr>
          <p:nvPr>
            <p:ph type="pic" sz="quarter" idx="17"/>
          </p:nvPr>
        </p:nvSpPr>
        <p:spPr>
          <a:xfrm>
            <a:off x="4574858" y="0"/>
            <a:ext cx="4569142" cy="3226985"/>
          </a:xfrm>
          <a:prstGeom prst="rect">
            <a:avLst/>
          </a:prstGeom>
        </p:spPr>
        <p:txBody>
          <a:bodyPr vert="horz"/>
          <a:lstStyle/>
          <a:p>
            <a:endParaRPr lang="en-US" dirty="0"/>
          </a:p>
        </p:txBody>
      </p:sp>
      <p:sp>
        <p:nvSpPr>
          <p:cNvPr id="11"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136220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2" name="Picture 2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baseline="0">
                <a:solidFill>
                  <a:srgbClr val="8D3221"/>
                </a:solidFill>
                <a:latin typeface="Times"/>
                <a:cs typeface="Times"/>
              </a:defRPr>
            </a:lvl1pPr>
          </a:lstStyle>
          <a:p>
            <a:r>
              <a:rPr lang="en-US" dirty="0"/>
              <a:t>Four Photo Collage Slide Header</a:t>
            </a:r>
          </a:p>
        </p:txBody>
      </p:sp>
      <p:sp>
        <p:nvSpPr>
          <p:cNvPr id="15" name="Text Placeholder 10"/>
          <p:cNvSpPr>
            <a:spLocks noGrp="1"/>
          </p:cNvSpPr>
          <p:nvPr>
            <p:ph type="body" sz="quarter" idx="11" hasCustomPrompt="1"/>
          </p:nvPr>
        </p:nvSpPr>
        <p:spPr>
          <a:xfrm>
            <a:off x="2011848" y="2460831"/>
            <a:ext cx="1106552" cy="601033"/>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consectetuer</a:t>
            </a:r>
            <a:r>
              <a:rPr lang="en-US" sz="1050" dirty="0">
                <a:solidFill>
                  <a:srgbClr val="000000"/>
                </a:solidFill>
                <a:latin typeface="Arial"/>
                <a:cs typeface="Arial"/>
              </a:rPr>
              <a:t/>
            </a:r>
            <a:br>
              <a:rPr lang="en-US" sz="1050" dirty="0">
                <a:solidFill>
                  <a:srgbClr val="000000"/>
                </a:solidFill>
                <a:latin typeface="Arial"/>
                <a:cs typeface="Arial"/>
              </a:rPr>
            </a:b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6" name="Text Placeholder 10"/>
          <p:cNvSpPr>
            <a:spLocks noGrp="1"/>
          </p:cNvSpPr>
          <p:nvPr>
            <p:ph type="body" sz="quarter" idx="12" hasCustomPrompt="1"/>
          </p:nvPr>
        </p:nvSpPr>
        <p:spPr>
          <a:xfrm>
            <a:off x="4500219" y="5380246"/>
            <a:ext cx="3249738" cy="437289"/>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7" name="Text Placeholder 10"/>
          <p:cNvSpPr>
            <a:spLocks noGrp="1"/>
          </p:cNvSpPr>
          <p:nvPr>
            <p:ph type="body" sz="quarter" idx="13" hasCustomPrompt="1"/>
          </p:nvPr>
        </p:nvSpPr>
        <p:spPr>
          <a:xfrm>
            <a:off x="2010484" y="5124398"/>
            <a:ext cx="2536711" cy="398291"/>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8" name="Text Placeholder 10"/>
          <p:cNvSpPr>
            <a:spLocks noGrp="1"/>
          </p:cNvSpPr>
          <p:nvPr>
            <p:ph type="body" sz="quarter" idx="14" hasCustomPrompt="1"/>
          </p:nvPr>
        </p:nvSpPr>
        <p:spPr>
          <a:xfrm>
            <a:off x="4653989" y="1360830"/>
            <a:ext cx="3249738" cy="38556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3" name="Picture Placeholder 6"/>
          <p:cNvSpPr>
            <a:spLocks noGrp="1"/>
          </p:cNvSpPr>
          <p:nvPr>
            <p:ph type="pic" sz="quarter" idx="15"/>
          </p:nvPr>
        </p:nvSpPr>
        <p:spPr>
          <a:xfrm>
            <a:off x="3152420" y="1338147"/>
            <a:ext cx="1428794" cy="2041239"/>
          </a:xfrm>
          <a:prstGeom prst="rect">
            <a:avLst/>
          </a:prstGeom>
        </p:spPr>
        <p:txBody>
          <a:bodyPr vert="horz"/>
          <a:lstStyle/>
          <a:p>
            <a:endParaRPr lang="en-US" dirty="0"/>
          </a:p>
        </p:txBody>
      </p:sp>
      <p:sp>
        <p:nvSpPr>
          <p:cNvPr id="19" name="Picture Placeholder 6"/>
          <p:cNvSpPr>
            <a:spLocks noGrp="1"/>
          </p:cNvSpPr>
          <p:nvPr>
            <p:ph type="pic" sz="quarter" idx="16"/>
          </p:nvPr>
        </p:nvSpPr>
        <p:spPr>
          <a:xfrm>
            <a:off x="4563518" y="3373025"/>
            <a:ext cx="1854715" cy="2041239"/>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4591182" y="1746394"/>
            <a:ext cx="2155902" cy="1620266"/>
          </a:xfrm>
          <a:prstGeom prst="rect">
            <a:avLst/>
          </a:prstGeom>
        </p:spPr>
        <p:txBody>
          <a:bodyPr vert="horz"/>
          <a:lstStyle/>
          <a:p>
            <a:endParaRPr lang="en-US" dirty="0"/>
          </a:p>
        </p:txBody>
      </p:sp>
      <p:sp>
        <p:nvSpPr>
          <p:cNvPr id="21" name="Picture Placeholder 6"/>
          <p:cNvSpPr>
            <a:spLocks noGrp="1"/>
          </p:cNvSpPr>
          <p:nvPr>
            <p:ph type="pic" sz="quarter" idx="18"/>
          </p:nvPr>
        </p:nvSpPr>
        <p:spPr>
          <a:xfrm>
            <a:off x="2075154" y="3389342"/>
            <a:ext cx="2488363" cy="1759119"/>
          </a:xfrm>
          <a:prstGeom prst="rect">
            <a:avLst/>
          </a:prstGeom>
        </p:spPr>
        <p:txBody>
          <a:bodyPr vert="horz"/>
          <a:lstStyle/>
          <a:p>
            <a:endParaRPr lang="en-US" dirty="0"/>
          </a:p>
        </p:txBody>
      </p:sp>
    </p:spTree>
    <p:extLst>
      <p:ext uri="{BB962C8B-B14F-4D97-AF65-F5344CB8AC3E}">
        <p14:creationId xmlns:p14="http://schemas.microsoft.com/office/powerpoint/2010/main" val="1415530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Picture 8"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History of the School</a:t>
            </a:r>
          </a:p>
        </p:txBody>
      </p:sp>
      <p:sp>
        <p:nvSpPr>
          <p:cNvPr id="14"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1" hasCustomPrompt="1"/>
          </p:nvPr>
        </p:nvSpPr>
        <p:spPr>
          <a:xfrm>
            <a:off x="4585951" y="1156704"/>
            <a:ext cx="3986816" cy="362250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r>
              <a:rPr lang="en-US" sz="1050" dirty="0" err="1">
                <a:solidFill>
                  <a:srgbClr val="000000"/>
                </a:solidFill>
                <a:latin typeface="Arial"/>
                <a:cs typeface="Arial"/>
              </a:rPr>
              <a:t>suscipit</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sz="1050" dirty="0">
              <a:solidFill>
                <a:srgbClr val="000000"/>
              </a:solidFill>
              <a:latin typeface="Arial"/>
              <a:cs typeface="Arial"/>
            </a:endParaRPr>
          </a:p>
          <a:p>
            <a:pPr>
              <a:lnSpc>
                <a:spcPct val="150000"/>
              </a:lnSpc>
              <a:defRPr/>
            </a:pPr>
            <a:endParaRPr lang="en-US" sz="1050" dirty="0">
              <a:solidFill>
                <a:srgbClr val="000000"/>
              </a:solidFill>
              <a:latin typeface="Arial"/>
              <a:cs typeface="Arial"/>
            </a:endParaRP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304502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62464-53DC-C047-9514-48A6331F7ABE}" type="datetimeFigureOut">
              <a:rPr lang="en-US" smtClean="0"/>
              <a:t>22/07/2018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10" name="Picture 9"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Our Mission</a:t>
            </a:r>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050" dirty="0">
                <a:solidFill>
                  <a:srgbClr val="000000"/>
                </a:solidFill>
                <a:latin typeface="Arial"/>
                <a:cs typeface="Arial"/>
              </a:rPr>
              <a:t>The Johns Hopkins Bloomberg School of Public Health has a big mission: </a:t>
            </a:r>
            <a:r>
              <a:rPr lang="en-US" sz="1050" i="1" dirty="0">
                <a:solidFill>
                  <a:srgbClr val="000000"/>
                </a:solidFill>
                <a:latin typeface="Arial"/>
                <a:cs typeface="Arial"/>
              </a:rPr>
              <a:t>Protecting Health, Saving Lives – Millions at a Time</a:t>
            </a:r>
            <a:r>
              <a:rPr lang="en-US" sz="1050" dirty="0">
                <a:solidFill>
                  <a:srgbClr val="000000"/>
                </a:solidFill>
                <a:latin typeface="Arial"/>
                <a:cs typeface="Arial"/>
              </a:rPr>
              <a:t>.</a:t>
            </a:r>
          </a:p>
          <a:p>
            <a:endParaRPr lang="en-US" sz="1050" dirty="0">
              <a:solidFill>
                <a:srgbClr val="000000"/>
              </a:solidFill>
              <a:latin typeface="Arial"/>
              <a:cs typeface="Arial"/>
            </a:endParaRPr>
          </a:p>
          <a:p>
            <a:r>
              <a:rPr lang="en-US" sz="1050" dirty="0">
                <a:solidFill>
                  <a:srgbClr val="000000"/>
                </a:solidFill>
                <a:latin typeface="Arial"/>
                <a:cs typeface="Arial"/>
              </a:rPr>
              <a:t>Since its founding in 1916, the Bloomberg School has advanced research, education and practice to create solutions to public health problems around the world.</a:t>
            </a:r>
          </a:p>
          <a:p>
            <a:endParaRPr lang="en-US" sz="1050" dirty="0">
              <a:solidFill>
                <a:srgbClr val="000000"/>
              </a:solidFill>
              <a:latin typeface="Arial"/>
              <a:cs typeface="Arial"/>
            </a:endParaRPr>
          </a:p>
          <a:p>
            <a:r>
              <a:rPr lang="en-US" sz="1050" dirty="0">
                <a:solidFill>
                  <a:srgbClr val="000000"/>
                </a:solidFill>
                <a:latin typeface="Arial"/>
                <a:cs typeface="Arial"/>
              </a:rPr>
              <a:t>Faculty, staff and students have helped eradicate smallpox, made water safe to drink, improved child survival, reduced the spread of HIV and uncovered the dangers of tobacco smoke.</a:t>
            </a:r>
          </a:p>
          <a:p>
            <a:endParaRPr lang="en-US" sz="1050" dirty="0">
              <a:solidFill>
                <a:srgbClr val="000000"/>
              </a:solidFill>
              <a:latin typeface="Arial"/>
              <a:cs typeface="Arial"/>
            </a:endParaRPr>
          </a:p>
          <a:p>
            <a:r>
              <a:rPr lang="en-US" sz="1050" dirty="0">
                <a:solidFill>
                  <a:srgbClr val="000000"/>
                </a:solidFill>
                <a:latin typeface="Arial"/>
                <a:cs typeface="Arial"/>
              </a:rPr>
              <a:t>Researchers and scientists are now discovering ways to eliminate malaria, increase healthy behavior, reduce the toll of chronic disease, improve the health of mothers and infants, and change the biology of aging.</a:t>
            </a:r>
          </a:p>
          <a:p>
            <a:endParaRPr lang="en-US" sz="1050" dirty="0">
              <a:solidFill>
                <a:srgbClr val="000000"/>
              </a:solidFill>
              <a:latin typeface="Arial"/>
              <a:cs typeface="Arial"/>
            </a:endParaRPr>
          </a:p>
          <a:p>
            <a:r>
              <a:rPr lang="en-US" sz="1050" dirty="0">
                <a:solidFill>
                  <a:srgbClr val="000000"/>
                </a:solidFill>
                <a:latin typeface="Arial"/>
                <a:cs typeface="Arial"/>
              </a:rPr>
              <a:t>Every day, the Bloomberg School works to keep millions around the world safe from illness and injury by pioneering new research, deploying knowledge in the field and educating tomorrow’s public health leaders.</a:t>
            </a: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4076406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10" name="Picture 9"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300" dirty="0">
                <a:solidFill>
                  <a:srgbClr val="182F58"/>
                </a:solidFill>
              </a:rPr>
              <a:t>Founded</a:t>
            </a:r>
            <a:br>
              <a:rPr lang="en-US" sz="1300" dirty="0">
                <a:solidFill>
                  <a:srgbClr val="182F58"/>
                </a:solidFill>
              </a:rPr>
            </a:br>
            <a:r>
              <a:rPr lang="en-US" sz="2500" dirty="0">
                <a:solidFill>
                  <a:srgbClr val="000000"/>
                </a:solidFill>
              </a:rPr>
              <a:t>1916</a:t>
            </a:r>
          </a:p>
          <a:p>
            <a:endParaRPr lang="en-US" sz="1300" dirty="0">
              <a:solidFill>
                <a:srgbClr val="000000"/>
              </a:solidFill>
            </a:endParaRPr>
          </a:p>
          <a:p>
            <a:r>
              <a:rPr lang="en-US" sz="1300" dirty="0">
                <a:solidFill>
                  <a:srgbClr val="182F58"/>
                </a:solidFill>
              </a:rPr>
              <a:t>Students</a:t>
            </a:r>
            <a:br>
              <a:rPr lang="en-US" sz="1300" dirty="0">
                <a:solidFill>
                  <a:srgbClr val="182F58"/>
                </a:solidFill>
              </a:rPr>
            </a:br>
            <a:r>
              <a:rPr lang="en-US" sz="2500" dirty="0">
                <a:solidFill>
                  <a:srgbClr val="000000"/>
                </a:solidFill>
              </a:rPr>
              <a:t>2,287</a:t>
            </a:r>
          </a:p>
          <a:p>
            <a:endParaRPr lang="en-US" sz="1300" dirty="0">
              <a:solidFill>
                <a:srgbClr val="000000"/>
              </a:solidFill>
            </a:endParaRPr>
          </a:p>
          <a:p>
            <a:r>
              <a:rPr lang="en-US" sz="1300" dirty="0">
                <a:solidFill>
                  <a:srgbClr val="182F58"/>
                </a:solidFill>
              </a:rPr>
              <a:t>Alumni</a:t>
            </a:r>
            <a:br>
              <a:rPr lang="en-US" sz="1300" dirty="0">
                <a:solidFill>
                  <a:srgbClr val="182F58"/>
                </a:solidFill>
              </a:rPr>
            </a:br>
            <a:r>
              <a:rPr lang="en-US" sz="2500" dirty="0">
                <a:solidFill>
                  <a:srgbClr val="000000"/>
                </a:solidFill>
              </a:rPr>
              <a:t>20,490</a:t>
            </a:r>
          </a:p>
          <a:p>
            <a:endParaRPr lang="en-US" sz="1300" dirty="0">
              <a:solidFill>
                <a:srgbClr val="000000"/>
              </a:solidFill>
            </a:endParaRPr>
          </a:p>
          <a:p>
            <a:r>
              <a:rPr lang="en-US" sz="1300" dirty="0">
                <a:solidFill>
                  <a:srgbClr val="182F58"/>
                </a:solidFill>
              </a:rPr>
              <a:t>Departments</a:t>
            </a:r>
            <a:br>
              <a:rPr lang="en-US" sz="1300" dirty="0">
                <a:solidFill>
                  <a:srgbClr val="182F58"/>
                </a:solidFill>
              </a:rPr>
            </a:br>
            <a:r>
              <a:rPr lang="en-US" sz="2500" dirty="0">
                <a:solidFill>
                  <a:srgbClr val="000000"/>
                </a:solidFill>
              </a:rPr>
              <a:t>10</a:t>
            </a:r>
          </a:p>
          <a:p>
            <a:endParaRPr lang="en-US" sz="1300" dirty="0">
              <a:solidFill>
                <a:srgbClr val="000000"/>
              </a:solidFill>
            </a:endParaRPr>
          </a:p>
          <a:p>
            <a:r>
              <a:rPr lang="en-US" sz="1300" dirty="0">
                <a:solidFill>
                  <a:srgbClr val="182F58"/>
                </a:solidFill>
              </a:rPr>
              <a:t>Centers &amp; Institutes</a:t>
            </a:r>
            <a:br>
              <a:rPr lang="en-US" sz="1300" dirty="0">
                <a:solidFill>
                  <a:srgbClr val="182F58"/>
                </a:solidFill>
              </a:rPr>
            </a:br>
            <a:r>
              <a:rPr lang="en-US" sz="2500" dirty="0">
                <a:solidFill>
                  <a:srgbClr val="000000"/>
                </a:solidFill>
              </a:rPr>
              <a:t>60+</a:t>
            </a:r>
            <a:endParaRPr lang="en-US" sz="2500" baseline="30000" dirty="0">
              <a:solidFill>
                <a:srgbClr val="000000"/>
              </a:solidFill>
              <a:latin typeface="Arial"/>
              <a:cs typeface="Arial"/>
            </a:endParaRPr>
          </a:p>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2580564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2" name="Picture 1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Two Photo Slide Header</a:t>
            </a:r>
          </a:p>
        </p:txBody>
      </p:sp>
      <p:sp>
        <p:nvSpPr>
          <p:cNvPr id="11" name="Text Placeholder 10"/>
          <p:cNvSpPr>
            <a:spLocks noGrp="1"/>
          </p:cNvSpPr>
          <p:nvPr>
            <p:ph type="body" sz="quarter" idx="11" hasCustomPrompt="1"/>
          </p:nvPr>
        </p:nvSpPr>
        <p:spPr>
          <a:xfrm>
            <a:off x="4585951" y="1156705"/>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3" name="Text Placeholder 10"/>
          <p:cNvSpPr>
            <a:spLocks noGrp="1"/>
          </p:cNvSpPr>
          <p:nvPr>
            <p:ph type="body" sz="quarter" idx="12" hasCustomPrompt="1"/>
          </p:nvPr>
        </p:nvSpPr>
        <p:spPr>
          <a:xfrm>
            <a:off x="4579596" y="3611173"/>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Picture Placeholder 6"/>
          <p:cNvSpPr>
            <a:spLocks noGrp="1"/>
          </p:cNvSpPr>
          <p:nvPr>
            <p:ph type="pic" sz="quarter" idx="15"/>
          </p:nvPr>
        </p:nvSpPr>
        <p:spPr>
          <a:xfrm>
            <a:off x="589662" y="3764957"/>
            <a:ext cx="3708061" cy="1916496"/>
          </a:xfrm>
          <a:prstGeom prst="rect">
            <a:avLst/>
          </a:prstGeom>
        </p:spPr>
        <p:txBody>
          <a:bodyPr vert="horz"/>
          <a:lstStyle/>
          <a:p>
            <a:endParaRPr lang="en-US"/>
          </a:p>
        </p:txBody>
      </p:sp>
      <p:sp>
        <p:nvSpPr>
          <p:cNvPr id="14" name="Picture Placeholder 6"/>
          <p:cNvSpPr>
            <a:spLocks noGrp="1"/>
          </p:cNvSpPr>
          <p:nvPr>
            <p:ph type="pic" sz="quarter" idx="16"/>
          </p:nvPr>
        </p:nvSpPr>
        <p:spPr>
          <a:xfrm>
            <a:off x="583308" y="1320446"/>
            <a:ext cx="3708061" cy="1916496"/>
          </a:xfrm>
          <a:prstGeom prst="rect">
            <a:avLst/>
          </a:prstGeom>
        </p:spPr>
        <p:txBody>
          <a:bodyPr vert="horz"/>
          <a:lstStyle/>
          <a:p>
            <a:endParaRPr lang="en-US"/>
          </a:p>
        </p:txBody>
      </p:sp>
    </p:spTree>
    <p:extLst>
      <p:ext uri="{BB962C8B-B14F-4D97-AF65-F5344CB8AC3E}">
        <p14:creationId xmlns:p14="http://schemas.microsoft.com/office/powerpoint/2010/main" val="445678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2" name="Picture 21"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Four Photo Slide Header</a:t>
            </a:r>
          </a:p>
        </p:txBody>
      </p:sp>
      <p:sp>
        <p:nvSpPr>
          <p:cNvPr id="15" name="Text Placeholder 10"/>
          <p:cNvSpPr>
            <a:spLocks noGrp="1"/>
          </p:cNvSpPr>
          <p:nvPr>
            <p:ph type="body" sz="quarter" idx="11" hasCustomPrompt="1"/>
          </p:nvPr>
        </p:nvSpPr>
        <p:spPr>
          <a:xfrm>
            <a:off x="503682" y="3061863"/>
            <a:ext cx="3249738" cy="657730"/>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6" name="Text Placeholder 10"/>
          <p:cNvSpPr>
            <a:spLocks noGrp="1"/>
          </p:cNvSpPr>
          <p:nvPr>
            <p:ph type="body" sz="quarter" idx="12" hasCustomPrompt="1"/>
          </p:nvPr>
        </p:nvSpPr>
        <p:spPr>
          <a:xfrm>
            <a:off x="4692993" y="3044160"/>
            <a:ext cx="3249738" cy="69811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7" name="Text Placeholder 10"/>
          <p:cNvSpPr>
            <a:spLocks noGrp="1"/>
          </p:cNvSpPr>
          <p:nvPr>
            <p:ph type="body" sz="quarter" idx="13" hasCustomPrompt="1"/>
          </p:nvPr>
        </p:nvSpPr>
        <p:spPr>
          <a:xfrm>
            <a:off x="520007" y="5587898"/>
            <a:ext cx="3249738" cy="80798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8" name="Text Placeholder 10"/>
          <p:cNvSpPr>
            <a:spLocks noGrp="1"/>
          </p:cNvSpPr>
          <p:nvPr>
            <p:ph type="body" sz="quarter" idx="14" hasCustomPrompt="1"/>
          </p:nvPr>
        </p:nvSpPr>
        <p:spPr>
          <a:xfrm>
            <a:off x="4692993" y="5610578"/>
            <a:ext cx="3249738" cy="79664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3" name="Picture Placeholder 6"/>
          <p:cNvSpPr>
            <a:spLocks noGrp="1"/>
          </p:cNvSpPr>
          <p:nvPr>
            <p:ph type="pic" sz="quarter" idx="15"/>
          </p:nvPr>
        </p:nvSpPr>
        <p:spPr>
          <a:xfrm>
            <a:off x="4785327" y="1360829"/>
            <a:ext cx="3220455" cy="1655671"/>
          </a:xfrm>
          <a:prstGeom prst="rect">
            <a:avLst/>
          </a:prstGeom>
        </p:spPr>
        <p:txBody>
          <a:bodyPr vert="horz"/>
          <a:lstStyle/>
          <a:p>
            <a:endParaRPr lang="en-US"/>
          </a:p>
        </p:txBody>
      </p:sp>
      <p:sp>
        <p:nvSpPr>
          <p:cNvPr id="19" name="Picture Placeholder 6"/>
          <p:cNvSpPr>
            <a:spLocks noGrp="1"/>
          </p:cNvSpPr>
          <p:nvPr>
            <p:ph type="pic" sz="quarter" idx="16"/>
          </p:nvPr>
        </p:nvSpPr>
        <p:spPr>
          <a:xfrm>
            <a:off x="4767633" y="3917356"/>
            <a:ext cx="3220455" cy="1655671"/>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583307" y="1365806"/>
            <a:ext cx="3220455" cy="1655671"/>
          </a:xfrm>
          <a:prstGeom prst="rect">
            <a:avLst/>
          </a:prstGeom>
        </p:spPr>
        <p:txBody>
          <a:bodyPr vert="horz"/>
          <a:lstStyle/>
          <a:p>
            <a:endParaRPr lang="en-US"/>
          </a:p>
        </p:txBody>
      </p:sp>
      <p:sp>
        <p:nvSpPr>
          <p:cNvPr id="21" name="Picture Placeholder 6"/>
          <p:cNvSpPr>
            <a:spLocks noGrp="1"/>
          </p:cNvSpPr>
          <p:nvPr>
            <p:ph type="pic" sz="quarter" idx="18"/>
          </p:nvPr>
        </p:nvSpPr>
        <p:spPr>
          <a:xfrm>
            <a:off x="594646" y="3906016"/>
            <a:ext cx="3220455" cy="1655671"/>
          </a:xfrm>
          <a:prstGeom prst="rect">
            <a:avLst/>
          </a:prstGeom>
        </p:spPr>
        <p:txBody>
          <a:bodyPr vert="horz"/>
          <a:lstStyle/>
          <a:p>
            <a:endParaRPr lang="en-US"/>
          </a:p>
        </p:txBody>
      </p:sp>
    </p:spTree>
    <p:extLst>
      <p:ext uri="{BB962C8B-B14F-4D97-AF65-F5344CB8AC3E}">
        <p14:creationId xmlns:p14="http://schemas.microsoft.com/office/powerpoint/2010/main" val="1821580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5" name="Picture 24"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extBox 11"/>
          <p:cNvSpPr txBox="1"/>
          <p:nvPr userDrawn="1"/>
        </p:nvSpPr>
        <p:spPr>
          <a:xfrm>
            <a:off x="504035" y="305925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3" name="TextBox 12"/>
          <p:cNvSpPr txBox="1"/>
          <p:nvPr userDrawn="1"/>
        </p:nvSpPr>
        <p:spPr>
          <a:xfrm>
            <a:off x="3243484" y="3095223"/>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4" name="TextBox 13"/>
          <p:cNvSpPr txBox="1"/>
          <p:nvPr userDrawn="1"/>
        </p:nvSpPr>
        <p:spPr>
          <a:xfrm>
            <a:off x="5924169" y="311226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5" name="TextBox 14"/>
          <p:cNvSpPr txBox="1"/>
          <p:nvPr userDrawn="1"/>
        </p:nvSpPr>
        <p:spPr>
          <a:xfrm>
            <a:off x="494971" y="544020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6" name="TextBox 15"/>
          <p:cNvSpPr txBox="1"/>
          <p:nvPr userDrawn="1"/>
        </p:nvSpPr>
        <p:spPr>
          <a:xfrm>
            <a:off x="3247252" y="54639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7" name="TextBox 16"/>
          <p:cNvSpPr txBox="1"/>
          <p:nvPr userDrawn="1"/>
        </p:nvSpPr>
        <p:spPr>
          <a:xfrm>
            <a:off x="5964849" y="54541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Six Photo Slide Header</a:t>
            </a:r>
          </a:p>
        </p:txBody>
      </p:sp>
      <p:sp>
        <p:nvSpPr>
          <p:cNvPr id="19" name="Picture Placeholder 6"/>
          <p:cNvSpPr>
            <a:spLocks noGrp="1"/>
          </p:cNvSpPr>
          <p:nvPr>
            <p:ph type="pic" sz="quarter" idx="13"/>
          </p:nvPr>
        </p:nvSpPr>
        <p:spPr>
          <a:xfrm>
            <a:off x="6010009" y="1451550"/>
            <a:ext cx="2007116" cy="1655671"/>
          </a:xfrm>
          <a:prstGeom prst="rect">
            <a:avLst/>
          </a:prstGeom>
        </p:spPr>
        <p:txBody>
          <a:bodyPr vert="horz"/>
          <a:lstStyle/>
          <a:p>
            <a:endParaRPr lang="en-US"/>
          </a:p>
        </p:txBody>
      </p:sp>
      <p:sp>
        <p:nvSpPr>
          <p:cNvPr id="20" name="Picture Placeholder 6"/>
          <p:cNvSpPr>
            <a:spLocks noGrp="1"/>
          </p:cNvSpPr>
          <p:nvPr>
            <p:ph type="pic" sz="quarter" idx="14"/>
          </p:nvPr>
        </p:nvSpPr>
        <p:spPr>
          <a:xfrm>
            <a:off x="6071692" y="3792613"/>
            <a:ext cx="2007116" cy="1655671"/>
          </a:xfrm>
          <a:prstGeom prst="rect">
            <a:avLst/>
          </a:prstGeom>
        </p:spPr>
        <p:txBody>
          <a:bodyPr vert="horz"/>
          <a:lstStyle/>
          <a:p>
            <a:endParaRPr lang="en-US" dirty="0"/>
          </a:p>
        </p:txBody>
      </p:sp>
      <p:sp>
        <p:nvSpPr>
          <p:cNvPr id="21" name="Picture Placeholder 6"/>
          <p:cNvSpPr>
            <a:spLocks noGrp="1"/>
          </p:cNvSpPr>
          <p:nvPr>
            <p:ph type="pic" sz="quarter" idx="15"/>
          </p:nvPr>
        </p:nvSpPr>
        <p:spPr>
          <a:xfrm>
            <a:off x="3327500" y="1433846"/>
            <a:ext cx="2007116" cy="1655671"/>
          </a:xfrm>
          <a:prstGeom prst="rect">
            <a:avLst/>
          </a:prstGeom>
        </p:spPr>
        <p:txBody>
          <a:bodyPr vert="horz"/>
          <a:lstStyle/>
          <a:p>
            <a:endParaRPr lang="en-US" dirty="0"/>
          </a:p>
        </p:txBody>
      </p:sp>
      <p:sp>
        <p:nvSpPr>
          <p:cNvPr id="22" name="Picture Placeholder 6"/>
          <p:cNvSpPr>
            <a:spLocks noGrp="1"/>
          </p:cNvSpPr>
          <p:nvPr>
            <p:ph type="pic" sz="quarter" idx="16"/>
          </p:nvPr>
        </p:nvSpPr>
        <p:spPr>
          <a:xfrm>
            <a:off x="3316160" y="3803953"/>
            <a:ext cx="2007116" cy="1655671"/>
          </a:xfrm>
          <a:prstGeom prst="rect">
            <a:avLst/>
          </a:prstGeom>
        </p:spPr>
        <p:txBody>
          <a:bodyPr vert="horz"/>
          <a:lstStyle/>
          <a:p>
            <a:endParaRPr lang="en-US"/>
          </a:p>
        </p:txBody>
      </p:sp>
      <p:sp>
        <p:nvSpPr>
          <p:cNvPr id="23" name="Picture Placeholder 6"/>
          <p:cNvSpPr>
            <a:spLocks noGrp="1"/>
          </p:cNvSpPr>
          <p:nvPr>
            <p:ph type="pic" sz="quarter" idx="17"/>
          </p:nvPr>
        </p:nvSpPr>
        <p:spPr>
          <a:xfrm>
            <a:off x="560628" y="1377146"/>
            <a:ext cx="2007116" cy="1655671"/>
          </a:xfrm>
          <a:prstGeom prst="rect">
            <a:avLst/>
          </a:prstGeom>
        </p:spPr>
        <p:txBody>
          <a:bodyPr vert="horz"/>
          <a:lstStyle/>
          <a:p>
            <a:endParaRPr lang="en-US"/>
          </a:p>
        </p:txBody>
      </p:sp>
      <p:sp>
        <p:nvSpPr>
          <p:cNvPr id="24" name="Picture Placeholder 6"/>
          <p:cNvSpPr>
            <a:spLocks noGrp="1"/>
          </p:cNvSpPr>
          <p:nvPr>
            <p:ph type="pic" sz="quarter" idx="18"/>
          </p:nvPr>
        </p:nvSpPr>
        <p:spPr>
          <a:xfrm>
            <a:off x="560629" y="3781273"/>
            <a:ext cx="2007116" cy="1655671"/>
          </a:xfrm>
          <a:prstGeom prst="rect">
            <a:avLst/>
          </a:prstGeom>
        </p:spPr>
        <p:txBody>
          <a:bodyPr vert="horz"/>
          <a:lstStyle/>
          <a:p>
            <a:endParaRPr lang="en-US"/>
          </a:p>
        </p:txBody>
      </p:sp>
    </p:spTree>
    <p:extLst>
      <p:ext uri="{BB962C8B-B14F-4D97-AF65-F5344CB8AC3E}">
        <p14:creationId xmlns:p14="http://schemas.microsoft.com/office/powerpoint/2010/main" val="971019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
            <a:ext cx="9144000" cy="6463927"/>
          </a:xfrm>
          <a:prstGeom prst="rect">
            <a:avLst/>
          </a:prstGeom>
        </p:spPr>
        <p:txBody>
          <a:bodyPr vert="horz"/>
          <a:lstStyle/>
          <a:p>
            <a:endParaRPr lang="en-US"/>
          </a:p>
        </p:txBody>
      </p:sp>
      <p:pic>
        <p:nvPicPr>
          <p:cNvPr id="8" name="Picture 7"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384389"/>
            <a:ext cx="8156518" cy="2298849"/>
          </a:xfrm>
          <a:prstGeom prst="rect">
            <a:avLst/>
          </a:prstGeom>
          <a:noFill/>
        </p:spPr>
        <p:txBody>
          <a:bodyPr wrap="square" lIns="82056" tIns="41028" rIns="82056" bIns="41028" rtlCol="0">
            <a:spAutoFit/>
          </a:bodyPr>
          <a:lstStyle/>
          <a:p>
            <a:r>
              <a:rPr lang="en-US" sz="4300" dirty="0">
                <a:solidFill>
                  <a:srgbClr val="8D3221"/>
                </a:solidFill>
                <a:latin typeface="Times"/>
                <a:cs typeface="Times"/>
              </a:rPr>
              <a:t>Header/Full Bleed Image</a:t>
            </a:r>
            <a:br>
              <a:rPr lang="en-US" sz="4300" dirty="0">
                <a:solidFill>
                  <a:srgbClr val="8D3221"/>
                </a:solidFill>
                <a:latin typeface="Times"/>
                <a:cs typeface="Times"/>
              </a:rPr>
            </a:br>
            <a:endParaRPr lang="en-US" sz="2900" b="1" dirty="0">
              <a:solidFill>
                <a:srgbClr val="8D3221"/>
              </a:solidFill>
              <a:latin typeface="Arial"/>
              <a:cs typeface="Arial"/>
            </a:endParaRPr>
          </a:p>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Tree>
    <p:extLst>
      <p:ext uri="{BB962C8B-B14F-4D97-AF65-F5344CB8AC3E}">
        <p14:creationId xmlns:p14="http://schemas.microsoft.com/office/powerpoint/2010/main" val="22214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0" y="-1"/>
            <a:ext cx="9142413" cy="6463927"/>
          </a:xfrm>
          <a:prstGeom prst="rect">
            <a:avLst/>
          </a:prstGeom>
        </p:spPr>
        <p:txBody>
          <a:bodyPr vert="horz"/>
          <a:lstStyle/>
          <a:p>
            <a:endParaRPr lang="en-US"/>
          </a:p>
        </p:txBody>
      </p:sp>
      <p:pic>
        <p:nvPicPr>
          <p:cNvPr id="8" name="Picture 7"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5490982"/>
            <a:ext cx="8156518" cy="744577"/>
          </a:xfrm>
          <a:prstGeom prst="rect">
            <a:avLst/>
          </a:prstGeom>
          <a:noFill/>
        </p:spPr>
        <p:txBody>
          <a:bodyPr wrap="square" lIns="82056" tIns="41028" rIns="82056" bIns="41028" rtlCol="0">
            <a:spAutoFit/>
          </a:bodyPr>
          <a:lstStyle/>
          <a:p>
            <a:r>
              <a:rPr lang="en-US" sz="4300" dirty="0">
                <a:solidFill>
                  <a:srgbClr val="8D3221"/>
                </a:solidFill>
                <a:latin typeface="Times"/>
                <a:cs typeface="Times"/>
              </a:rPr>
              <a:t>Header/Full Bleed Image</a:t>
            </a:r>
            <a:endParaRPr lang="en-US" sz="2900" b="1" dirty="0">
              <a:solidFill>
                <a:srgbClr val="8D3221"/>
              </a:solidFill>
              <a:latin typeface="Arial"/>
              <a:cs typeface="Arial"/>
            </a:endParaRPr>
          </a:p>
        </p:txBody>
      </p:sp>
      <p:sp>
        <p:nvSpPr>
          <p:cNvPr id="7" name="Rectangle 6"/>
          <p:cNvSpPr/>
          <p:nvPr userDrawn="1"/>
        </p:nvSpPr>
        <p:spPr>
          <a:xfrm>
            <a:off x="649871" y="4653355"/>
            <a:ext cx="2080971" cy="683022"/>
          </a:xfrm>
          <a:prstGeom prst="rect">
            <a:avLst/>
          </a:prstGeom>
        </p:spPr>
        <p:txBody>
          <a:bodyPr wrap="square" lIns="82056" tIns="41028" rIns="82056" bIns="41028">
            <a:spAutoFit/>
          </a:bodyPr>
          <a:lstStyle/>
          <a:p>
            <a:r>
              <a:rPr lang="en-US" sz="1300" b="1" dirty="0">
                <a:solidFill>
                  <a:srgbClr val="8D3221"/>
                </a:solidFill>
                <a:latin typeface="Arial"/>
                <a:cs typeface="Arial"/>
              </a:rPr>
              <a:t>Name/Subject Subhead </a:t>
            </a:r>
            <a:br>
              <a:rPr lang="en-US" sz="1300" b="1" dirty="0">
                <a:solidFill>
                  <a:srgbClr val="8D3221"/>
                </a:solidFill>
                <a:latin typeface="Arial"/>
                <a:cs typeface="Arial"/>
              </a:rPr>
            </a:br>
            <a:r>
              <a:rPr lang="en-US" sz="1300" dirty="0">
                <a:solidFill>
                  <a:srgbClr val="8D3221"/>
                </a:solidFill>
                <a:latin typeface="Arial"/>
                <a:cs typeface="Arial"/>
              </a:rPr>
              <a:t>Title/caption</a:t>
            </a:r>
            <a:br>
              <a:rPr lang="en-US" sz="1300" dirty="0">
                <a:solidFill>
                  <a:srgbClr val="8D3221"/>
                </a:solidFill>
                <a:latin typeface="Arial"/>
                <a:cs typeface="Arial"/>
              </a:rPr>
            </a:br>
            <a:r>
              <a:rPr lang="en-US" sz="1300" dirty="0">
                <a:solidFill>
                  <a:srgbClr val="8D3221"/>
                </a:solidFill>
                <a:latin typeface="Arial"/>
                <a:cs typeface="Arial"/>
              </a:rPr>
              <a:t>Title/caption</a:t>
            </a:r>
          </a:p>
        </p:txBody>
      </p:sp>
    </p:spTree>
    <p:extLst>
      <p:ext uri="{BB962C8B-B14F-4D97-AF65-F5344CB8AC3E}">
        <p14:creationId xmlns:p14="http://schemas.microsoft.com/office/powerpoint/2010/main" val="1781748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6" name="Picture 5" descr="b-clay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1321"/>
            <a:ext cx="9144000" cy="421178"/>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8D3221"/>
                </a:solidFill>
                <a:latin typeface="Times"/>
                <a:cs typeface="Times"/>
              </a:defRPr>
            </a:lvl1pPr>
          </a:lstStyle>
          <a:p>
            <a:r>
              <a:rPr lang="en-US" dirty="0"/>
              <a:t>Contact</a:t>
            </a:r>
          </a:p>
        </p:txBody>
      </p:sp>
      <p:sp>
        <p:nvSpPr>
          <p:cNvPr id="8" name="Text Placeholder 7"/>
          <p:cNvSpPr>
            <a:spLocks noGrp="1"/>
          </p:cNvSpPr>
          <p:nvPr>
            <p:ph type="body" sz="quarter" idx="10" hasCustomPrompt="1"/>
          </p:nvPr>
        </p:nvSpPr>
        <p:spPr>
          <a:xfrm>
            <a:off x="476542" y="1226130"/>
            <a:ext cx="5589668" cy="4096328"/>
          </a:xfrm>
          <a:prstGeom prst="rect">
            <a:avLst/>
          </a:prstGeom>
        </p:spPr>
        <p:txBody>
          <a:bodyPr vert="horz"/>
          <a:lstStyle>
            <a:lvl1pPr marL="0" indent="0">
              <a:lnSpc>
                <a:spcPct val="80000"/>
              </a:lnSpc>
              <a:buNone/>
              <a:defRPr baseline="0"/>
            </a:lvl1pPr>
          </a:lstStyle>
          <a:p>
            <a:pPr lvl="0"/>
            <a:r>
              <a:rPr lang="en-US" dirty="0"/>
              <a:t>Name</a:t>
            </a:r>
            <a:br>
              <a:rPr lang="en-US" dirty="0"/>
            </a:br>
            <a:r>
              <a:rPr lang="en-US" dirty="0"/>
              <a:t>Title/Position</a:t>
            </a:r>
            <a:br>
              <a:rPr lang="en-US" dirty="0"/>
            </a:br>
            <a:r>
              <a:rPr lang="en-US" dirty="0"/>
              <a:t>Name of Institution</a:t>
            </a:r>
            <a:br>
              <a:rPr lang="en-US" dirty="0"/>
            </a:br>
            <a:r>
              <a:rPr lang="en-US" dirty="0"/>
              <a:t>Address</a:t>
            </a:r>
            <a:br>
              <a:rPr lang="en-US" dirty="0"/>
            </a:br>
            <a:r>
              <a:rPr lang="en-US" dirty="0"/>
              <a:t>City, State 00000</a:t>
            </a:r>
          </a:p>
          <a:p>
            <a:pPr lvl="0"/>
            <a:r>
              <a:rPr lang="en-US" dirty="0"/>
              <a:t>000-000-0000</a:t>
            </a:r>
            <a:br>
              <a:rPr lang="en-US" dirty="0"/>
            </a:br>
            <a:r>
              <a:rPr lang="en-US" dirty="0" err="1"/>
              <a:t>www.jhsph.edu</a:t>
            </a:r>
            <a:endParaRPr lang="en-US" dirty="0"/>
          </a:p>
        </p:txBody>
      </p:sp>
    </p:spTree>
    <p:extLst>
      <p:ext uri="{BB962C8B-B14F-4D97-AF65-F5344CB8AC3E}">
        <p14:creationId xmlns:p14="http://schemas.microsoft.com/office/powerpoint/2010/main" val="2868937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descr="back-clay.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7065818"/>
          </a:xfrm>
          <a:prstGeom prst="rect">
            <a:avLst/>
          </a:prstGeom>
        </p:spPr>
      </p:pic>
    </p:spTree>
    <p:extLst>
      <p:ext uri="{BB962C8B-B14F-4D97-AF65-F5344CB8AC3E}">
        <p14:creationId xmlns:p14="http://schemas.microsoft.com/office/powerpoint/2010/main" val="3509670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0" i="0" baseline="0">
                <a:solidFill>
                  <a:srgbClr val="00788A"/>
                </a:solidFill>
                <a:effectLst/>
                <a:latin typeface="Arial"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1" y="6023492"/>
            <a:ext cx="890337" cy="689872"/>
          </a:xfrm>
          <a:prstGeom prst="rect">
            <a:avLst/>
          </a:prstGeom>
        </p:spPr>
      </p:pic>
    </p:spTree>
    <p:extLst>
      <p:ext uri="{BB962C8B-B14F-4D97-AF65-F5344CB8AC3E}">
        <p14:creationId xmlns:p14="http://schemas.microsoft.com/office/powerpoint/2010/main" val="20047506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62464-53DC-C047-9514-48A6331F7ABE}" type="datetimeFigureOut">
              <a:rPr lang="en-US" smtClean="0"/>
              <a:t>22/07/2018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CDB04-2778-45AB-A2E7-649EDF0305A2}"/>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72908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20C490-7850-44EC-B81B-798E8E451A9D}" type="datetimeFigureOut">
              <a:rPr lang="en-ZA" smtClean="0"/>
              <a:t>22/07/2018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112331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0C490-7850-44EC-B81B-798E8E451A9D}" type="datetimeFigureOut">
              <a:rPr lang="en-ZA" smtClean="0"/>
              <a:t>22/07/2018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2070840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20C490-7850-44EC-B81B-798E8E451A9D}" type="datetimeFigureOut">
              <a:rPr lang="en-ZA" smtClean="0"/>
              <a:t>22/07/2018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1389980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20C490-7850-44EC-B81B-798E8E451A9D}" type="datetimeFigureOut">
              <a:rPr lang="en-ZA" smtClean="0"/>
              <a:t>22/07/2018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3548693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20C490-7850-44EC-B81B-798E8E451A9D}" type="datetimeFigureOut">
              <a:rPr lang="en-ZA" smtClean="0"/>
              <a:t>22/07/2018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1673040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20C490-7850-44EC-B81B-798E8E451A9D}" type="datetimeFigureOut">
              <a:rPr lang="en-ZA" smtClean="0"/>
              <a:t>22/07/2018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1256591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0C490-7850-44EC-B81B-798E8E451A9D}" type="datetimeFigureOut">
              <a:rPr lang="en-ZA" smtClean="0"/>
              <a:t>22/07/2018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1798812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20C490-7850-44EC-B81B-798E8E451A9D}" type="datetimeFigureOut">
              <a:rPr lang="en-ZA" smtClean="0"/>
              <a:t>22/07/2018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932839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20C490-7850-44EC-B81B-798E8E451A9D}" type="datetimeFigureOut">
              <a:rPr lang="en-ZA" smtClean="0"/>
              <a:t>22/07/2018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51730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62464-53DC-C047-9514-48A6331F7ABE}" type="datetimeFigureOut">
              <a:rPr lang="en-US" smtClean="0"/>
              <a:t>22/07/2018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0C490-7850-44EC-B81B-798E8E451A9D}" type="datetimeFigureOut">
              <a:rPr lang="en-ZA" smtClean="0"/>
              <a:t>22/07/2018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1426729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0C490-7850-44EC-B81B-798E8E451A9D}" type="datetimeFigureOut">
              <a:rPr lang="en-ZA" smtClean="0"/>
              <a:t>22/07/2018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4B8AFC5-ED9C-4E17-8AF8-E45392ABDB62}" type="slidenum">
              <a:rPr lang="en-ZA" smtClean="0"/>
              <a:t>‹#›</a:t>
            </a:fld>
            <a:endParaRPr lang="en-ZA"/>
          </a:p>
        </p:txBody>
      </p:sp>
    </p:spTree>
    <p:extLst>
      <p:ext uri="{BB962C8B-B14F-4D97-AF65-F5344CB8AC3E}">
        <p14:creationId xmlns:p14="http://schemas.microsoft.com/office/powerpoint/2010/main" val="2369115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A84CCA-62B4-074C-9CFB-7F3E8B142A80}" type="slidenum">
              <a:rPr lang="en-US"/>
              <a:pPr>
                <a:defRPr/>
              </a:pPr>
              <a:t>‹#›</a:t>
            </a:fld>
            <a:endParaRPr lang="en-US"/>
          </a:p>
        </p:txBody>
      </p:sp>
    </p:spTree>
    <p:extLst>
      <p:ext uri="{BB962C8B-B14F-4D97-AF65-F5344CB8AC3E}">
        <p14:creationId xmlns:p14="http://schemas.microsoft.com/office/powerpoint/2010/main" val="383358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9D3DFE-5FC9-4DF7-9A0E-9C54062B971E}" type="datetimeFigureOut">
              <a:rPr lang="en-US" smtClean="0"/>
              <a:t>22/07/2018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7606A-F975-4F93-BF7C-8C9468DFD9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D3DFE-5FC9-4DF7-9A0E-9C54062B971E}" type="datetimeFigureOut">
              <a:rPr lang="en-US" smtClean="0"/>
              <a:t>22/07/2018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7606A-F975-4F93-BF7C-8C9468DFD9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862464-53DC-C047-9514-48A6331F7ABE}" type="datetimeFigureOut">
              <a:rPr lang="en-US" smtClean="0"/>
              <a:t>22/07/2018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862464-53DC-C047-9514-48A6331F7ABE}" type="datetimeFigureOut">
              <a:rPr lang="en-US" smtClean="0"/>
              <a:t>22/07/2018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196E-5E5E-8447-A338-5604C02532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2.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rial" charset="0"/>
              </a:defRPr>
            </a:lvl1pPr>
          </a:lstStyle>
          <a:p>
            <a:fld id="{FE862464-53DC-C047-9514-48A6331F7ABE}" type="datetimeFigureOut">
              <a:rPr lang="en-US" smtClean="0"/>
              <a:pPr/>
              <a:t>22/07/2018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rial" charset="0"/>
              </a:defRPr>
            </a:lvl1pPr>
          </a:lstStyle>
          <a:p>
            <a:fld id="{4F16196E-5E5E-8447-A338-5604C0253258}" type="slidenum">
              <a:rPr lang="en-US" smtClean="0"/>
              <a:pPr/>
              <a:t>‹#›</a:t>
            </a:fld>
            <a:endParaRPr lang="en-US" dirty="0"/>
          </a:p>
        </p:txBody>
      </p:sp>
    </p:spTree>
    <p:extLst>
      <p:ext uri="{BB962C8B-B14F-4D97-AF65-F5344CB8AC3E}">
        <p14:creationId xmlns:p14="http://schemas.microsoft.com/office/powerpoint/2010/main" val="346278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8" r:id="rId13"/>
    <p:sldLayoutId id="2147483759" r:id="rId14"/>
    <p:sldLayoutId id="2147483649" r:id="rId15"/>
    <p:sldLayoutId id="2147483650" r:id="rId16"/>
    <p:sldLayoutId id="2147483652" r:id="rId17"/>
    <p:sldLayoutId id="2147483658" r:id="rId18"/>
    <p:sldLayoutId id="2147483683" r:id="rId19"/>
    <p:sldLayoutId id="2147483684" r:id="rId20"/>
    <p:sldLayoutId id="2147483686" r:id="rId21"/>
    <p:sldLayoutId id="2147483659" r:id="rId22"/>
    <p:sldLayoutId id="2147483660" r:id="rId23"/>
    <p:sldLayoutId id="2147483663" r:id="rId24"/>
    <p:sldLayoutId id="2147483664" r:id="rId25"/>
    <p:sldLayoutId id="2147483665" r:id="rId26"/>
    <p:sldLayoutId id="2147483666" r:id="rId27"/>
    <p:sldLayoutId id="2147483667" r:id="rId28"/>
    <p:sldLayoutId id="2147483668" r:id="rId29"/>
    <p:sldLayoutId id="2147483669" r:id="rId30"/>
    <p:sldLayoutId id="2147483670" r:id="rId31"/>
    <p:sldLayoutId id="2147483671" r:id="rId32"/>
    <p:sldLayoutId id="2147483672" r:id="rId33"/>
    <p:sldLayoutId id="2147483673" r:id="rId34"/>
    <p:sldLayoutId id="2147483674" r:id="rId35"/>
    <p:sldLayoutId id="2147483675" r:id="rId36"/>
    <p:sldLayoutId id="2147483677" r:id="rId37"/>
    <p:sldLayoutId id="2147483661" r:id="rId38"/>
    <p:sldLayoutId id="2147483762" r:id="rId39"/>
    <p:sldLayoutId id="2147483764" r:id="rId4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mn-ea"/>
          <a:cs typeface="+mn-cs"/>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mn-ea"/>
          <a:cs typeface="+mn-cs"/>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mn-ea"/>
          <a:cs typeface="+mn-cs"/>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mn-ea"/>
          <a:cs typeface="+mn-cs"/>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0C490-7850-44EC-B81B-798E8E451A9D}" type="datetimeFigureOut">
              <a:rPr lang="en-ZA" smtClean="0"/>
              <a:t>22/07/2018</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8AFC5-ED9C-4E17-8AF8-E45392ABDB62}" type="slidenum">
              <a:rPr lang="en-ZA" smtClean="0"/>
              <a:t>‹#›</a:t>
            </a:fld>
            <a:endParaRPr lang="en-ZA"/>
          </a:p>
        </p:txBody>
      </p:sp>
    </p:spTree>
    <p:extLst>
      <p:ext uri="{BB962C8B-B14F-4D97-AF65-F5344CB8AC3E}">
        <p14:creationId xmlns:p14="http://schemas.microsoft.com/office/powerpoint/2010/main" val="8963470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oleObject" Target="../embeddings/oleObject1.bin"/><Relationship Id="rId5" Type="http://schemas.openxmlformats.org/officeDocument/2006/relationships/image" Target="../media/image29.png"/><Relationship Id="rId6"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1" Type="http://schemas.openxmlformats.org/officeDocument/2006/relationships/slideLayout" Target="../slideLayouts/slideLayout40.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 Id="rId11"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46.emf"/></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8.png"/><Relationship Id="rId5" Type="http://schemas.microsoft.com/office/2007/relationships/hdphoto" Target="../media/hdphoto2.wdp"/><Relationship Id="rId6" Type="http://schemas.openxmlformats.org/officeDocument/2006/relationships/image" Target="../media/image49.png"/><Relationship Id="rId7" Type="http://schemas.microsoft.com/office/2007/relationships/hdphoto" Target="../media/hdphoto3.wdp"/><Relationship Id="rId8" Type="http://schemas.openxmlformats.org/officeDocument/2006/relationships/image" Target="../media/image50.png"/><Relationship Id="rId9" Type="http://schemas.microsoft.com/office/2007/relationships/hdphoto" Target="../media/hdphoto4.wdp"/><Relationship Id="rId10" Type="http://schemas.openxmlformats.org/officeDocument/2006/relationships/image" Target="../media/image51.png"/><Relationship Id="rId11" Type="http://schemas.microsoft.com/office/2007/relationships/hdphoto" Target="../media/hdphoto5.wdp"/><Relationship Id="rId1" Type="http://schemas.openxmlformats.org/officeDocument/2006/relationships/slideLayout" Target="../slideLayouts/slideLayout47.xml"/><Relationship Id="rId2"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4.jpeg"/><Relationship Id="rId3" Type="http://schemas.openxmlformats.org/officeDocument/2006/relationships/image" Target="../media/image5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justice.gov/opa/press-release/file/965896/downloa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emf"/><Relationship Id="rId3"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2022800"/>
            <a:ext cx="9144000" cy="2812024"/>
          </a:xfrm>
          <a:prstGeom prst="rect">
            <a:avLst/>
          </a:prstGeom>
        </p:spPr>
        <p:txBody>
          <a:bodyPr vert="horz"/>
          <a:lstStyle>
            <a:lvl1pPr algn="ctr" defTabSz="457200" rtl="0" eaLnBrk="1" latinLnBrk="0" hangingPunct="1">
              <a:spcBef>
                <a:spcPct val="0"/>
              </a:spcBef>
              <a:buNone/>
              <a:defRPr sz="5900" b="1" kern="1200">
                <a:solidFill>
                  <a:srgbClr val="8D3221"/>
                </a:solidFill>
                <a:latin typeface="Times"/>
                <a:ea typeface="+mj-ea"/>
                <a:cs typeface="Times"/>
              </a:defRPr>
            </a:lvl1pPr>
          </a:lstStyle>
          <a:p>
            <a:r>
              <a:rPr lang="en-US" sz="4000" b="0" dirty="0">
                <a:solidFill>
                  <a:schemeClr val="tx1"/>
                </a:solidFill>
                <a:latin typeface="Arial" charset="0"/>
              </a:rPr>
              <a:t>A Call to Action for Primary Prevention</a:t>
            </a:r>
          </a:p>
          <a:p>
            <a:endParaRPr lang="en-US" sz="2400" b="0" dirty="0">
              <a:solidFill>
                <a:schemeClr val="tx1"/>
              </a:solidFill>
              <a:latin typeface="Arial" charset="0"/>
            </a:endParaRPr>
          </a:p>
          <a:p>
            <a:r>
              <a:rPr lang="en-US" sz="2400" b="0" dirty="0" err="1">
                <a:solidFill>
                  <a:schemeClr val="tx1"/>
                </a:solidFill>
                <a:latin typeface="Arial" charset="0"/>
              </a:rPr>
              <a:t>Joep</a:t>
            </a:r>
            <a:r>
              <a:rPr lang="en-US" sz="2400" b="0" dirty="0">
                <a:solidFill>
                  <a:schemeClr val="tx1"/>
                </a:solidFill>
                <a:latin typeface="Arial" charset="0"/>
              </a:rPr>
              <a:t> Lange Institute</a:t>
            </a:r>
          </a:p>
          <a:p>
            <a:r>
              <a:rPr lang="en-US" sz="2400" b="0" dirty="0">
                <a:solidFill>
                  <a:schemeClr val="tx1"/>
                </a:solidFill>
                <a:latin typeface="Arial" charset="0"/>
              </a:rPr>
              <a:t>July 22</a:t>
            </a:r>
            <a:r>
              <a:rPr lang="en-US" sz="2400" b="0" baseline="30000" dirty="0">
                <a:solidFill>
                  <a:schemeClr val="tx1"/>
                </a:solidFill>
                <a:latin typeface="Arial" charset="0"/>
              </a:rPr>
              <a:t>nd</a:t>
            </a:r>
            <a:r>
              <a:rPr lang="en-US" sz="2400" b="0" dirty="0">
                <a:solidFill>
                  <a:schemeClr val="tx1"/>
                </a:solidFill>
                <a:latin typeface="Arial" charset="0"/>
              </a:rPr>
              <a:t>, 2018</a:t>
            </a:r>
          </a:p>
          <a:p>
            <a:endParaRPr lang="en-US" sz="2400" b="0" dirty="0">
              <a:solidFill>
                <a:schemeClr val="tx1"/>
              </a:solidFill>
              <a:latin typeface="Arial" charset="0"/>
            </a:endParaRPr>
          </a:p>
          <a:p>
            <a:r>
              <a:rPr lang="en-US" sz="2400" b="0" dirty="0">
                <a:solidFill>
                  <a:schemeClr val="tx1"/>
                </a:solidFill>
                <a:latin typeface="Arial" charset="0"/>
              </a:rPr>
              <a:t>Chris Beyrer MD, MPH</a:t>
            </a:r>
          </a:p>
          <a:p>
            <a:r>
              <a:rPr lang="en-US" sz="2400" b="0" dirty="0">
                <a:solidFill>
                  <a:schemeClr val="tx1"/>
                </a:solidFill>
                <a:latin typeface="Arial" charset="0"/>
              </a:rPr>
              <a:t>Desmond M. Tutu Professor</a:t>
            </a:r>
          </a:p>
          <a:p>
            <a:r>
              <a:rPr lang="en-US" sz="2400" b="0" dirty="0">
                <a:solidFill>
                  <a:schemeClr val="tx1"/>
                </a:solidFill>
                <a:latin typeface="Arial" charset="0"/>
              </a:rPr>
              <a:t>Associate Director, JHU CFAR</a:t>
            </a:r>
          </a:p>
          <a:p>
            <a:endParaRPr lang="en-US" sz="2400" b="0" dirty="0">
              <a:solidFill>
                <a:schemeClr val="tx1"/>
              </a:solidFill>
              <a:latin typeface="Arial" charset="0"/>
            </a:endParaRPr>
          </a:p>
          <a:p>
            <a:r>
              <a:rPr lang="en-US" sz="2400" b="0" dirty="0">
                <a:solidFill>
                  <a:schemeClr val="tx2"/>
                </a:solidFill>
                <a:latin typeface="Arial" charset="0"/>
              </a:rPr>
              <a:t>Johns Hopkins Bloomberg School of Public Health</a:t>
            </a:r>
          </a:p>
          <a:p>
            <a:endParaRPr lang="en-US" sz="2800" b="0" dirty="0">
              <a:solidFill>
                <a:schemeClr val="tx2"/>
              </a:solidFill>
              <a:latin typeface="Arial" charset="0"/>
            </a:endParaRPr>
          </a:p>
        </p:txBody>
      </p:sp>
      <p:pic>
        <p:nvPicPr>
          <p:cNvPr id="3" name="Picture 3">
            <a:extLst>
              <a:ext uri="{FF2B5EF4-FFF2-40B4-BE49-F238E27FC236}">
                <a16:creationId xmlns:a16="http://schemas.microsoft.com/office/drawing/2014/main" xmlns="" id="{6B72232E-FB74-4F41-9039-06AAFF675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657" y="416652"/>
            <a:ext cx="1955800" cy="116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xmlns="" id="{F42947E0-86BA-42D0-97F1-6201172A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01600"/>
            <a:ext cx="20447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22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1194"/>
            <a:ext cx="7886700" cy="625475"/>
          </a:xfrm>
        </p:spPr>
        <p:txBody>
          <a:bodyPr>
            <a:normAutofit fontScale="90000"/>
          </a:bodyPr>
          <a:lstStyle/>
          <a:p>
            <a:r>
              <a:rPr lang="en-ZA" sz="2400" dirty="0">
                <a:solidFill>
                  <a:srgbClr val="FF0000"/>
                </a:solidFill>
              </a:rPr>
              <a:t>Eastern and Southern Africa</a:t>
            </a:r>
            <a:r>
              <a:rPr lang="en-ZA" sz="2400" dirty="0"/>
              <a:t>: </a:t>
            </a:r>
            <a:r>
              <a:rPr lang="en-ZA" sz="2400" b="1" dirty="0"/>
              <a:t>key populations </a:t>
            </a:r>
            <a:r>
              <a:rPr lang="en-ZA" sz="2400" dirty="0"/>
              <a:t>are young women and adolescents </a:t>
            </a:r>
          </a:p>
        </p:txBody>
      </p:sp>
      <p:sp>
        <p:nvSpPr>
          <p:cNvPr id="3" name="Content Placeholder 2"/>
          <p:cNvSpPr>
            <a:spLocks noGrp="1"/>
          </p:cNvSpPr>
          <p:nvPr>
            <p:ph idx="1"/>
          </p:nvPr>
        </p:nvSpPr>
        <p:spPr>
          <a:xfrm>
            <a:off x="628650" y="5669528"/>
            <a:ext cx="8034007" cy="903300"/>
          </a:xfrm>
        </p:spPr>
        <p:txBody>
          <a:bodyPr>
            <a:noAutofit/>
          </a:bodyPr>
          <a:lstStyle/>
          <a:p>
            <a:pPr marL="0" indent="0">
              <a:buNone/>
            </a:pPr>
            <a:r>
              <a:rPr lang="en-ZA" sz="2100" b="1" dirty="0"/>
              <a:t>Barriers: </a:t>
            </a:r>
            <a:r>
              <a:rPr lang="en-ZA" sz="2100" dirty="0"/>
              <a:t>absence of adolescent-friendly services, low levels of access to health and education services, high age disparity in relationships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47479"/>
            <a:ext cx="4180354" cy="3715870"/>
          </a:xfrm>
          <a:prstGeom prst="rect">
            <a:avLst/>
          </a:prstGeom>
        </p:spPr>
      </p:pic>
      <p:grpSp>
        <p:nvGrpSpPr>
          <p:cNvPr id="5" name="Group 4"/>
          <p:cNvGrpSpPr/>
          <p:nvPr/>
        </p:nvGrpSpPr>
        <p:grpSpPr>
          <a:xfrm>
            <a:off x="4180354" y="1508764"/>
            <a:ext cx="4837047" cy="3684575"/>
            <a:chOff x="611560" y="1628800"/>
            <a:chExt cx="8280920" cy="4968552"/>
          </a:xfrm>
        </p:grpSpPr>
        <p:graphicFrame>
          <p:nvGraphicFramePr>
            <p:cNvPr id="6" name="Chart 5"/>
            <p:cNvGraphicFramePr/>
            <p:nvPr>
              <p:extLst/>
            </p:nvPr>
          </p:nvGraphicFramePr>
          <p:xfrm>
            <a:off x="611560" y="1628800"/>
            <a:ext cx="8280920" cy="496855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473032" y="1884829"/>
              <a:ext cx="5210934" cy="118092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Young women Southern Africa </a:t>
              </a:r>
            </a:p>
            <a:p>
              <a:pPr>
                <a:defRPr/>
              </a:pPr>
              <a:r>
                <a:rPr lang="en-US" dirty="0"/>
                <a:t>are 3-6x more likely HIV +</a:t>
              </a:r>
            </a:p>
            <a:p>
              <a:pPr>
                <a:defRPr/>
              </a:pPr>
              <a:r>
                <a:rPr lang="en-US" dirty="0"/>
                <a:t>than males</a:t>
              </a:r>
            </a:p>
          </p:txBody>
        </p:sp>
      </p:grpSp>
    </p:spTree>
    <p:extLst>
      <p:ext uri="{BB962C8B-B14F-4D97-AF65-F5344CB8AC3E}">
        <p14:creationId xmlns:p14="http://schemas.microsoft.com/office/powerpoint/2010/main" val="326572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119062" y="1676400"/>
          <a:ext cx="9024938"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0" y="274638"/>
            <a:ext cx="9144000" cy="1143000"/>
          </a:xfrm>
        </p:spPr>
        <p:txBody>
          <a:bodyPr>
            <a:normAutofit fontScale="90000"/>
          </a:bodyPr>
          <a:lstStyle/>
          <a:p>
            <a:pPr>
              <a:defRPr/>
            </a:pPr>
            <a:r>
              <a:rPr lang="en-US" sz="4000" dirty="0"/>
              <a:t>2.1 Million new infections in young populations globally</a:t>
            </a:r>
          </a:p>
        </p:txBody>
      </p:sp>
      <p:sp>
        <p:nvSpPr>
          <p:cNvPr id="5" name="Rectangle 4"/>
          <p:cNvSpPr/>
          <p:nvPr/>
        </p:nvSpPr>
        <p:spPr>
          <a:xfrm>
            <a:off x="6436126" y="1378764"/>
            <a:ext cx="2656038" cy="1631216"/>
          </a:xfrm>
          <a:prstGeom prst="rect">
            <a:avLst/>
          </a:prstGeom>
          <a:solidFill>
            <a:schemeClr val="bg1"/>
          </a:solidFill>
          <a:ln>
            <a:solidFill>
              <a:schemeClr val="accent6"/>
            </a:solidFill>
            <a:prstDash val="sysDash"/>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accent6"/>
                </a:solidFill>
                <a:latin typeface="Arial" panose="020B0604020202020204" pitchFamily="34" charset="0"/>
                <a:cs typeface="Arial" panose="020B0604020202020204" pitchFamily="34" charset="0"/>
              </a:rPr>
              <a:t> Almost </a:t>
            </a:r>
            <a:r>
              <a:rPr lang="en-US" sz="2000" b="1" dirty="0">
                <a:solidFill>
                  <a:srgbClr val="FF0000"/>
                </a:solidFill>
                <a:latin typeface="Arial" panose="020B0604020202020204" pitchFamily="34" charset="0"/>
                <a:cs typeface="Arial" panose="020B0604020202020204" pitchFamily="34" charset="0"/>
              </a:rPr>
              <a:t>40% </a:t>
            </a:r>
            <a:r>
              <a:rPr lang="en-US" sz="2000" b="1" dirty="0">
                <a:solidFill>
                  <a:schemeClr val="accent6"/>
                </a:solidFill>
                <a:latin typeface="Arial" panose="020B0604020202020204" pitchFamily="34" charset="0"/>
                <a:cs typeface="Arial" panose="020B0604020202020204" pitchFamily="34" charset="0"/>
              </a:rPr>
              <a:t>of new HIV infections among adolescents occurred outside of sub-Saharan Africa.</a:t>
            </a:r>
          </a:p>
        </p:txBody>
      </p:sp>
      <p:sp>
        <p:nvSpPr>
          <p:cNvPr id="8" name="Rectangle 7"/>
          <p:cNvSpPr/>
          <p:nvPr/>
        </p:nvSpPr>
        <p:spPr>
          <a:xfrm>
            <a:off x="853067" y="1378764"/>
            <a:ext cx="2762970" cy="1631216"/>
          </a:xfrm>
          <a:prstGeom prst="rect">
            <a:avLst/>
          </a:prstGeom>
          <a:solidFill>
            <a:schemeClr val="bg1"/>
          </a:solidFill>
          <a:ln>
            <a:solidFill>
              <a:schemeClr val="accent6"/>
            </a:solidFill>
            <a:prstDash val="sysDash"/>
          </a:ln>
        </p:spPr>
        <p:txBody>
          <a:bodyPr wrap="square">
            <a:spAutoFit/>
          </a:bodyPr>
          <a:lstStyle/>
          <a:p>
            <a:pPr algn="ctr"/>
            <a:r>
              <a:rPr lang="en-US" sz="2000" b="1" dirty="0">
                <a:solidFill>
                  <a:schemeClr val="accent6"/>
                </a:solidFill>
                <a:latin typeface="Arial" panose="020B0604020202020204" pitchFamily="34" charset="0"/>
                <a:cs typeface="Arial" panose="020B0604020202020204" pitchFamily="34" charset="0"/>
              </a:rPr>
              <a:t>There are </a:t>
            </a:r>
          </a:p>
          <a:p>
            <a:pPr algn="ctr"/>
            <a:r>
              <a:rPr lang="en-US" sz="2000" b="1" dirty="0">
                <a:solidFill>
                  <a:srgbClr val="FF0000"/>
                </a:solidFill>
                <a:latin typeface="Arial" panose="020B0604020202020204" pitchFamily="34" charset="0"/>
                <a:cs typeface="Arial" panose="020B0604020202020204" pitchFamily="34" charset="0"/>
              </a:rPr>
              <a:t>26 </a:t>
            </a:r>
            <a:r>
              <a:rPr lang="en-US" sz="2000" b="1" dirty="0">
                <a:solidFill>
                  <a:schemeClr val="accent6"/>
                </a:solidFill>
                <a:latin typeface="Arial" panose="020B0604020202020204" pitchFamily="34" charset="0"/>
                <a:cs typeface="Arial" panose="020B0604020202020204" pitchFamily="34" charset="0"/>
              </a:rPr>
              <a:t>new HIV infections </a:t>
            </a:r>
          </a:p>
          <a:p>
            <a:pPr algn="ctr"/>
            <a:r>
              <a:rPr lang="en-US" sz="2000" b="1" dirty="0">
                <a:solidFill>
                  <a:schemeClr val="accent6"/>
                </a:solidFill>
                <a:latin typeface="Arial" panose="020B0604020202020204" pitchFamily="34" charset="0"/>
                <a:cs typeface="Arial" panose="020B0604020202020204" pitchFamily="34" charset="0"/>
              </a:rPr>
              <a:t>among adolescents (15-19) every hour.</a:t>
            </a:r>
          </a:p>
        </p:txBody>
      </p:sp>
    </p:spTree>
    <p:extLst>
      <p:ext uri="{BB962C8B-B14F-4D97-AF65-F5344CB8AC3E}">
        <p14:creationId xmlns:p14="http://schemas.microsoft.com/office/powerpoint/2010/main" val="25123020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923702"/>
            <a:ext cx="9082454" cy="857250"/>
          </a:xfrm>
        </p:spPr>
        <p:txBody>
          <a:bodyPr/>
          <a:lstStyle/>
          <a:p>
            <a:pPr algn="ctr">
              <a:lnSpc>
                <a:spcPts val="2600"/>
              </a:lnSpc>
            </a:pPr>
            <a:r>
              <a:rPr lang="en-US" sz="2000" dirty="0"/>
              <a:t>Diagnoses of HIV Infection among Male Adults and Adolescents, by Transmission Category, 2010–2015—United States and 6 Dependent Areas</a:t>
            </a:r>
          </a:p>
        </p:txBody>
      </p:sp>
      <p:pic>
        <p:nvPicPr>
          <p:cNvPr id="4" name="Picture 3" descr="This slide presents the distribution of diagnoses of HIV infection among male adults and adolescents with infection diagnosed from 2010 through 2015, by transmission category, for the United states and 6 dependent areas.&#10; &#10;The number of diagnoses of HIV infection among male adults and adolescents attributed to male-to-male sexual contact remained stable, 26,577 in 2010 to 26,753 in 2015. From 2010 through 2015, among male adults and adolescents, the number of diagnoses of HIV infection attributed to heterosexual contact decreased by 22% (from 4,175 in 2010 to 3,274 in 2015); diagnoses of infections attributed to injection drug use decreased by 34% (from 2,125 in 2010 to 1,403 in 2015); and diagnoses of HIV infections attributed to male-to-male sexual contact and injection drug use decreased by 22% (from 1,652 in 2010 to 1,288 in 2015). The “Other” transmission category is not displayed as it comprises 1% of all reported cases.  The category includes hemophilia, blood transfusion, perinatal exposure, and risk factor not reported or not identified.&#10;  &#10;Data have been statistically adjusted to account for missing transmission category. &#10; &#10;Heterosexual contact is with a person known to have, or to be at high risk for, HIV infection.&#10;"/>
          <p:cNvPicPr>
            <a:picLocks noChangeAspect="1"/>
          </p:cNvPicPr>
          <p:nvPr/>
        </p:nvPicPr>
        <p:blipFill>
          <a:blip r:embed="rId3"/>
          <a:stretch>
            <a:fillRect/>
          </a:stretch>
        </p:blipFill>
        <p:spPr>
          <a:xfrm>
            <a:off x="357201" y="1984425"/>
            <a:ext cx="8303472" cy="3603048"/>
          </a:xfrm>
          <a:prstGeom prst="rect">
            <a:avLst/>
          </a:prstGeom>
        </p:spPr>
      </p:pic>
      <p:sp>
        <p:nvSpPr>
          <p:cNvPr id="8" name="Text Placeholder 3"/>
          <p:cNvSpPr txBox="1">
            <a:spLocks/>
          </p:cNvSpPr>
          <p:nvPr/>
        </p:nvSpPr>
        <p:spPr>
          <a:xfrm>
            <a:off x="1030956" y="5282673"/>
            <a:ext cx="7419669" cy="609600"/>
          </a:xfrm>
          <a:prstGeom prst="rect">
            <a:avLst/>
          </a:prstGeom>
          <a:effectLst/>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dirty="0">
                <a:solidFill>
                  <a:srgbClr val="5F5F5F"/>
                </a:solidFill>
                <a:latin typeface="Arial" charset="0"/>
              </a:rPr>
              <a:t>Note. Data have been statistically adjusted to account for missing transmission category. “Other” transmission category not displayed as it comprises less than 1% of cases.</a:t>
            </a:r>
          </a:p>
          <a:p>
            <a:pPr marL="307975" indent="-307975">
              <a:lnSpc>
                <a:spcPts val="900"/>
              </a:lnSpc>
              <a:spcBef>
                <a:spcPts val="0"/>
              </a:spcBef>
              <a:defRPr/>
            </a:pPr>
            <a:r>
              <a:rPr lang="en-US" sz="900" baseline="30000" dirty="0">
                <a:solidFill>
                  <a:srgbClr val="5F5F5F"/>
                </a:solidFill>
                <a:latin typeface="Arial" charset="0"/>
              </a:rPr>
              <a:t>a </a:t>
            </a:r>
            <a:r>
              <a:rPr lang="en-US" sz="900" dirty="0">
                <a:solidFill>
                  <a:srgbClr val="5F5F5F"/>
                </a:solidFill>
                <a:latin typeface="Arial" charset="0"/>
              </a:rPr>
              <a:t>Heterosexual contact with a person known to have, or to be at high risk for, HIV infection.    </a:t>
            </a:r>
          </a:p>
        </p:txBody>
      </p:sp>
    </p:spTree>
    <p:extLst>
      <p:ext uri="{BB962C8B-B14F-4D97-AF65-F5344CB8AC3E}">
        <p14:creationId xmlns:p14="http://schemas.microsoft.com/office/powerpoint/2010/main" val="2130092573"/>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CC610-8926-44B8-8D6D-A9DD7C62AEBF}"/>
              </a:ext>
            </a:extLst>
          </p:cNvPr>
          <p:cNvSpPr>
            <a:spLocks noGrp="1"/>
          </p:cNvSpPr>
          <p:nvPr>
            <p:ph type="title"/>
          </p:nvPr>
        </p:nvSpPr>
        <p:spPr>
          <a:xfrm>
            <a:off x="469900" y="234496"/>
            <a:ext cx="8483181" cy="1325563"/>
          </a:xfrm>
        </p:spPr>
        <p:txBody>
          <a:bodyPr>
            <a:normAutofit/>
          </a:bodyPr>
          <a:lstStyle/>
          <a:p>
            <a:r>
              <a:rPr lang="en-US" sz="3200" b="1" dirty="0">
                <a:solidFill>
                  <a:schemeClr val="tx2"/>
                </a:solidFill>
                <a:latin typeface="Arial" charset="0"/>
                <a:ea typeface="Arial" charset="0"/>
                <a:cs typeface="Arial" charset="0"/>
              </a:rPr>
              <a:t>Eastern Europe and Central Asia 2016 data</a:t>
            </a:r>
          </a:p>
        </p:txBody>
      </p:sp>
      <p:sp>
        <p:nvSpPr>
          <p:cNvPr id="3" name="Content Placeholder 2">
            <a:extLst>
              <a:ext uri="{FF2B5EF4-FFF2-40B4-BE49-F238E27FC236}">
                <a16:creationId xmlns:a16="http://schemas.microsoft.com/office/drawing/2014/main" xmlns="" id="{1F2ECB8F-56F0-4DB8-9542-35C11875711C}"/>
              </a:ext>
            </a:extLst>
          </p:cNvPr>
          <p:cNvSpPr>
            <a:spLocks noGrp="1"/>
          </p:cNvSpPr>
          <p:nvPr>
            <p:ph idx="1"/>
          </p:nvPr>
        </p:nvSpPr>
        <p:spPr>
          <a:xfrm>
            <a:off x="469900" y="1690688"/>
            <a:ext cx="8356600" cy="4802185"/>
          </a:xfrm>
        </p:spPr>
        <p:txBody>
          <a:bodyPr>
            <a:normAutofit/>
          </a:bodyPr>
          <a:lstStyle/>
          <a:p>
            <a:r>
              <a:rPr lang="en-US" sz="2000" dirty="0">
                <a:latin typeface="Arial" charset="0"/>
                <a:ea typeface="Arial" charset="0"/>
                <a:cs typeface="Arial" charset="0"/>
              </a:rPr>
              <a:t>In 2016, 1.6 million [1.4 million–1.7 million] people living with HIV</a:t>
            </a:r>
          </a:p>
          <a:p>
            <a:endParaRPr lang="en-US" sz="2000" dirty="0">
              <a:latin typeface="Arial" charset="0"/>
              <a:ea typeface="Arial" charset="0"/>
              <a:cs typeface="Arial" charset="0"/>
            </a:endParaRPr>
          </a:p>
          <a:p>
            <a:r>
              <a:rPr lang="en-US" sz="2000" dirty="0">
                <a:latin typeface="Arial" charset="0"/>
                <a:ea typeface="Arial" charset="0"/>
                <a:cs typeface="Arial" charset="0"/>
              </a:rPr>
              <a:t>190 000 [160 000–220 000] new HIV infections</a:t>
            </a:r>
          </a:p>
          <a:p>
            <a:endParaRPr lang="en-US" sz="2000" dirty="0">
              <a:latin typeface="Arial" charset="0"/>
              <a:ea typeface="Arial" charset="0"/>
              <a:cs typeface="Arial" charset="0"/>
            </a:endParaRPr>
          </a:p>
          <a:p>
            <a:r>
              <a:rPr lang="en-US" sz="2000" b="1" dirty="0">
                <a:latin typeface="Arial" charset="0"/>
                <a:ea typeface="Arial" charset="0"/>
                <a:cs typeface="Arial" charset="0"/>
              </a:rPr>
              <a:t> New HIV infections rose by 60% </a:t>
            </a:r>
            <a:r>
              <a:rPr lang="en-US" sz="2000" b="1" dirty="0">
                <a:ea typeface="Arial" charset="0"/>
                <a:cs typeface="Arial" charset="0"/>
              </a:rPr>
              <a:t>from</a:t>
            </a:r>
            <a:r>
              <a:rPr lang="en-US" sz="2000" b="1" dirty="0">
                <a:latin typeface="Arial" charset="0"/>
                <a:ea typeface="Arial" charset="0"/>
                <a:cs typeface="Arial" charset="0"/>
              </a:rPr>
              <a:t> 2010 and 2016 </a:t>
            </a:r>
          </a:p>
          <a:p>
            <a:endParaRPr lang="en-US" sz="2000" dirty="0">
              <a:latin typeface="Arial" charset="0"/>
              <a:ea typeface="Arial" charset="0"/>
              <a:cs typeface="Arial" charset="0"/>
            </a:endParaRPr>
          </a:p>
          <a:p>
            <a:r>
              <a:rPr lang="en-US" sz="2000" dirty="0">
                <a:latin typeface="Arial" charset="0"/>
                <a:ea typeface="Arial" charset="0"/>
                <a:cs typeface="Arial" charset="0"/>
              </a:rPr>
              <a:t>40 000 [32 000–49 000] people died of AIDS related illnesses in 2016 </a:t>
            </a:r>
          </a:p>
          <a:p>
            <a:endParaRPr lang="en-US" sz="2000" dirty="0">
              <a:latin typeface="Arial" charset="0"/>
              <a:ea typeface="Arial" charset="0"/>
              <a:cs typeface="Arial" charset="0"/>
            </a:endParaRPr>
          </a:p>
          <a:p>
            <a:r>
              <a:rPr lang="en-US" sz="2000" dirty="0">
                <a:ea typeface="Arial" charset="0"/>
                <a:cs typeface="Arial" charset="0"/>
              </a:rPr>
              <a:t>Treatment coverage </a:t>
            </a:r>
            <a:r>
              <a:rPr lang="en-US" sz="2000" b="1" dirty="0">
                <a:ea typeface="Arial" charset="0"/>
                <a:cs typeface="Arial" charset="0"/>
              </a:rPr>
              <a:t>28% [22–32%] </a:t>
            </a:r>
            <a:r>
              <a:rPr lang="en-US" sz="2000" dirty="0">
                <a:ea typeface="Arial" charset="0"/>
                <a:cs typeface="Arial" charset="0"/>
              </a:rPr>
              <a:t>among people living with HIV </a:t>
            </a:r>
          </a:p>
          <a:p>
            <a:pPr marL="0" indent="0">
              <a:buNone/>
            </a:pPr>
            <a:endParaRPr lang="en-US" sz="2000" dirty="0">
              <a:ea typeface="Arial" charset="0"/>
              <a:cs typeface="Arial" charset="0"/>
            </a:endParaRPr>
          </a:p>
          <a:p>
            <a:r>
              <a:rPr lang="en-US" sz="2000" b="1" dirty="0">
                <a:latin typeface="Arial" charset="0"/>
                <a:ea typeface="Arial" charset="0"/>
                <a:cs typeface="Arial" charset="0"/>
              </a:rPr>
              <a:t>AIDS-related deaths increased by 27% from 2010 and 2016. </a:t>
            </a:r>
          </a:p>
          <a:p>
            <a:endParaRPr lang="en-US" sz="2000" dirty="0">
              <a:latin typeface="Arial" charset="0"/>
              <a:ea typeface="Arial" charset="0"/>
              <a:cs typeface="Arial" charset="0"/>
            </a:endParaRPr>
          </a:p>
        </p:txBody>
      </p:sp>
      <p:sp>
        <p:nvSpPr>
          <p:cNvPr id="4" name="TextBox 3">
            <a:extLst>
              <a:ext uri="{FF2B5EF4-FFF2-40B4-BE49-F238E27FC236}">
                <a16:creationId xmlns:a16="http://schemas.microsoft.com/office/drawing/2014/main" xmlns="" id="{172472D8-C349-435C-9D94-4F513A1321DE}"/>
              </a:ext>
            </a:extLst>
          </p:cNvPr>
          <p:cNvSpPr txBox="1"/>
          <p:nvPr/>
        </p:nvSpPr>
        <p:spPr>
          <a:xfrm>
            <a:off x="2400300" y="6327773"/>
            <a:ext cx="4279826" cy="369332"/>
          </a:xfrm>
          <a:prstGeom prst="rect">
            <a:avLst/>
          </a:prstGeom>
          <a:noFill/>
        </p:spPr>
        <p:txBody>
          <a:bodyPr wrap="none" rtlCol="0">
            <a:spAutoFit/>
          </a:bodyPr>
          <a:lstStyle/>
          <a:p>
            <a:r>
              <a:rPr lang="en-US" dirty="0">
                <a:latin typeface="Arial" charset="0"/>
              </a:rPr>
              <a:t>UNAIDS Fact Sheet-WAD, Dec. 1, 2017</a:t>
            </a:r>
          </a:p>
        </p:txBody>
      </p:sp>
    </p:spTree>
    <p:extLst>
      <p:ext uri="{BB962C8B-B14F-4D97-AF65-F5344CB8AC3E}">
        <p14:creationId xmlns:p14="http://schemas.microsoft.com/office/powerpoint/2010/main" val="1851864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37F71-759C-49A4-9B44-8BD2B838D255}"/>
              </a:ext>
            </a:extLst>
          </p:cNvPr>
          <p:cNvSpPr>
            <a:spLocks noGrp="1"/>
          </p:cNvSpPr>
          <p:nvPr>
            <p:ph type="title"/>
          </p:nvPr>
        </p:nvSpPr>
        <p:spPr>
          <a:xfrm>
            <a:off x="483177" y="406690"/>
            <a:ext cx="7886700" cy="1325563"/>
          </a:xfrm>
        </p:spPr>
        <p:txBody>
          <a:bodyPr>
            <a:normAutofit fontScale="90000"/>
          </a:bodyPr>
          <a:lstStyle/>
          <a:p>
            <a:r>
              <a:rPr lang="en-US" sz="3600" dirty="0">
                <a:solidFill>
                  <a:schemeClr val="tx2"/>
                </a:solidFill>
                <a:latin typeface="Arial" charset="0"/>
                <a:ea typeface="Arial" charset="0"/>
                <a:cs typeface="Arial" charset="0"/>
              </a:rPr>
              <a:t>The expanding epidemic of HIV-1 in the Russian Federation. </a:t>
            </a:r>
            <a:r>
              <a:rPr lang="en-US" sz="2000" dirty="0" err="1">
                <a:solidFill>
                  <a:schemeClr val="tx2"/>
                </a:solidFill>
                <a:latin typeface="Arial" charset="0"/>
                <a:ea typeface="Arial" charset="0"/>
                <a:cs typeface="Arial" charset="0"/>
              </a:rPr>
              <a:t>PLoS</a:t>
            </a:r>
            <a:r>
              <a:rPr lang="en-US" sz="2000" dirty="0">
                <a:solidFill>
                  <a:schemeClr val="tx2"/>
                </a:solidFill>
                <a:latin typeface="Arial" charset="0"/>
                <a:ea typeface="Arial" charset="0"/>
                <a:cs typeface="Arial" charset="0"/>
              </a:rPr>
              <a:t> Med; Dec. 1, 2017</a:t>
            </a:r>
            <a:r>
              <a:rPr lang="en-US" sz="3600" dirty="0">
                <a:solidFill>
                  <a:schemeClr val="tx2"/>
                </a:solidFill>
                <a:latin typeface="Arial" charset="0"/>
                <a:ea typeface="Arial" charset="0"/>
                <a:cs typeface="Arial" charset="0"/>
              </a:rPr>
              <a:t/>
            </a:r>
            <a:br>
              <a:rPr lang="en-US" sz="3600" dirty="0">
                <a:solidFill>
                  <a:schemeClr val="tx2"/>
                </a:solidFill>
                <a:latin typeface="Arial" charset="0"/>
                <a:ea typeface="Arial" charset="0"/>
                <a:cs typeface="Arial" charset="0"/>
              </a:rPr>
            </a:br>
            <a:endParaRPr lang="en-US" dirty="0">
              <a:solidFill>
                <a:schemeClr val="tx2"/>
              </a:solidFill>
              <a:latin typeface="Arial" charset="0"/>
              <a:ea typeface="Arial" charset="0"/>
              <a:cs typeface="Arial" charset="0"/>
            </a:endParaRPr>
          </a:p>
        </p:txBody>
      </p:sp>
      <p:sp>
        <p:nvSpPr>
          <p:cNvPr id="3" name="Content Placeholder 2">
            <a:extLst>
              <a:ext uri="{FF2B5EF4-FFF2-40B4-BE49-F238E27FC236}">
                <a16:creationId xmlns:a16="http://schemas.microsoft.com/office/drawing/2014/main" xmlns="" id="{8DC841CE-7B59-4F87-AC4C-0380230D173E}"/>
              </a:ext>
            </a:extLst>
          </p:cNvPr>
          <p:cNvSpPr>
            <a:spLocks noGrp="1"/>
          </p:cNvSpPr>
          <p:nvPr>
            <p:ph idx="1"/>
          </p:nvPr>
        </p:nvSpPr>
        <p:spPr>
          <a:xfrm>
            <a:off x="628650" y="1825624"/>
            <a:ext cx="8371512" cy="4955319"/>
          </a:xfrm>
        </p:spPr>
        <p:txBody>
          <a:bodyPr>
            <a:normAutofit/>
          </a:bodyPr>
          <a:lstStyle/>
          <a:p>
            <a:pPr marL="0" indent="0">
              <a:buNone/>
            </a:pPr>
            <a:r>
              <a:rPr lang="en-US" sz="4000" dirty="0"/>
              <a:t>HIV</a:t>
            </a:r>
          </a:p>
          <a:p>
            <a:r>
              <a:rPr lang="en-US" dirty="0"/>
              <a:t>2017 Russia had the largest number of HIV infected citizens in Europe</a:t>
            </a:r>
          </a:p>
          <a:p>
            <a:r>
              <a:rPr lang="en-US" dirty="0"/>
              <a:t>Cumulative HIV diagnoses over 1.16 million by mid-year 2017</a:t>
            </a:r>
          </a:p>
          <a:p>
            <a:r>
              <a:rPr lang="en-US" dirty="0"/>
              <a:t>Over 103,000 new HIV diagnoses in 2016: a 5% increase over 2015</a:t>
            </a:r>
          </a:p>
          <a:p>
            <a:r>
              <a:rPr lang="en-US" dirty="0"/>
              <a:t>Among Russian men aged 30-39 years of age, 2.8% living with HIV</a:t>
            </a:r>
          </a:p>
          <a:p>
            <a:endParaRPr lang="en-US" dirty="0"/>
          </a:p>
          <a:p>
            <a:pPr marL="0" indent="0">
              <a:buNone/>
            </a:pPr>
            <a:r>
              <a:rPr lang="en-US" sz="4000" dirty="0"/>
              <a:t>AIDS</a:t>
            </a:r>
          </a:p>
          <a:p>
            <a:r>
              <a:rPr lang="en-US" dirty="0"/>
              <a:t>From Jan-June 2017, 14,631 deaths due to AIDS recorded:  13.5% increase over previous 6 months</a:t>
            </a:r>
          </a:p>
          <a:p>
            <a:r>
              <a:rPr lang="en-US" dirty="0"/>
              <a:t>AIDS now in top 10 leading causes of premature death</a:t>
            </a:r>
          </a:p>
          <a:p>
            <a:endParaRPr lang="en-US" dirty="0"/>
          </a:p>
        </p:txBody>
      </p:sp>
    </p:spTree>
    <p:extLst>
      <p:ext uri="{BB962C8B-B14F-4D97-AF65-F5344CB8AC3E}">
        <p14:creationId xmlns:p14="http://schemas.microsoft.com/office/powerpoint/2010/main" val="4218882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9619" y="141263"/>
            <a:ext cx="8229600" cy="1143000"/>
          </a:xfrm>
        </p:spPr>
        <p:txBody>
          <a:bodyPr/>
          <a:lstStyle/>
          <a:p>
            <a:r>
              <a:rPr lang="en-US" dirty="0">
                <a:solidFill>
                  <a:schemeClr val="tx2"/>
                </a:solidFill>
                <a:latin typeface="Arial" charset="0"/>
              </a:rPr>
              <a:t>Cumulative HIV diagnoses in the Russian Federation, through 2016</a:t>
            </a:r>
          </a:p>
        </p:txBody>
      </p:sp>
      <p:pic>
        <p:nvPicPr>
          <p:cNvPr id="4098" name="Picture 2" descr="http://journals.plos.org/plosmedicine/article/figure/image?size=large&amp;id=10.1371/journal.pmed.1002462.g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0" y="1292095"/>
            <a:ext cx="7689289" cy="50988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7944" y="5242739"/>
            <a:ext cx="4572000" cy="646331"/>
          </a:xfrm>
          <a:prstGeom prst="rect">
            <a:avLst/>
          </a:prstGeom>
        </p:spPr>
        <p:txBody>
          <a:bodyPr>
            <a:spAutoFit/>
          </a:bodyPr>
          <a:lstStyle/>
          <a:p>
            <a:r>
              <a:rPr lang="en-US" b="1" dirty="0">
                <a:solidFill>
                  <a:srgbClr val="333333"/>
                </a:solidFill>
                <a:latin typeface="arial" panose="020B0604020202020204" pitchFamily="34" charset="0"/>
              </a:rPr>
              <a:t>Cumulative HIV diagnoses in the Russian Federation, 2016</a:t>
            </a:r>
            <a:endParaRPr lang="en-US" dirty="0">
              <a:latin typeface="Arial" charset="0"/>
            </a:endParaRPr>
          </a:p>
        </p:txBody>
      </p:sp>
      <p:sp>
        <p:nvSpPr>
          <p:cNvPr id="6" name="Rectangle 5"/>
          <p:cNvSpPr/>
          <p:nvPr/>
        </p:nvSpPr>
        <p:spPr>
          <a:xfrm>
            <a:off x="5513693" y="6390948"/>
            <a:ext cx="3596183" cy="523220"/>
          </a:xfrm>
          <a:prstGeom prst="rect">
            <a:avLst/>
          </a:prstGeom>
        </p:spPr>
        <p:txBody>
          <a:bodyPr wrap="square">
            <a:spAutoFit/>
          </a:bodyPr>
          <a:lstStyle/>
          <a:p>
            <a:pPr algn="r"/>
            <a:r>
              <a:rPr lang="en-US" sz="1400" dirty="0" err="1">
                <a:solidFill>
                  <a:schemeClr val="bg1"/>
                </a:solidFill>
                <a:latin typeface="Arial" charset="0"/>
              </a:rPr>
              <a:t>Beyrer</a:t>
            </a:r>
            <a:r>
              <a:rPr lang="en-US" sz="1400" dirty="0">
                <a:solidFill>
                  <a:schemeClr val="bg1"/>
                </a:solidFill>
                <a:latin typeface="Arial" charset="0"/>
              </a:rPr>
              <a:t> C, Wirtz AL, O’Hara G, Leon N, </a:t>
            </a:r>
            <a:r>
              <a:rPr lang="en-US" sz="1400" dirty="0" err="1">
                <a:solidFill>
                  <a:schemeClr val="bg1"/>
                </a:solidFill>
                <a:latin typeface="Arial" charset="0"/>
              </a:rPr>
              <a:t>Kazatchkine</a:t>
            </a:r>
            <a:r>
              <a:rPr lang="en-US" sz="1400" dirty="0">
                <a:solidFill>
                  <a:schemeClr val="bg1"/>
                </a:solidFill>
                <a:latin typeface="Arial" charset="0"/>
              </a:rPr>
              <a:t> M. </a:t>
            </a:r>
            <a:r>
              <a:rPr lang="en-US" sz="1400" dirty="0" err="1">
                <a:solidFill>
                  <a:schemeClr val="bg1"/>
                </a:solidFill>
                <a:latin typeface="Arial" charset="0"/>
              </a:rPr>
              <a:t>PLoS</a:t>
            </a:r>
            <a:r>
              <a:rPr lang="en-US" sz="1400" dirty="0">
                <a:solidFill>
                  <a:schemeClr val="bg1"/>
                </a:solidFill>
                <a:latin typeface="Arial" charset="0"/>
              </a:rPr>
              <a:t> Medicine. 2017</a:t>
            </a:r>
          </a:p>
        </p:txBody>
      </p:sp>
    </p:spTree>
    <p:extLst>
      <p:ext uri="{BB962C8B-B14F-4D97-AF65-F5344CB8AC3E}">
        <p14:creationId xmlns:p14="http://schemas.microsoft.com/office/powerpoint/2010/main" val="226480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9619" y="141263"/>
            <a:ext cx="8229600" cy="1143000"/>
          </a:xfrm>
        </p:spPr>
        <p:txBody>
          <a:bodyPr/>
          <a:lstStyle/>
          <a:p>
            <a:r>
              <a:rPr lang="en-US" dirty="0">
                <a:solidFill>
                  <a:schemeClr val="tx2"/>
                </a:solidFill>
                <a:latin typeface="Arial" charset="0"/>
              </a:rPr>
              <a:t>New HIV Diagnoses in the Russian Federation</a:t>
            </a:r>
          </a:p>
        </p:txBody>
      </p:sp>
      <p:pic>
        <p:nvPicPr>
          <p:cNvPr id="5122" name="Picture 2" descr="http://journals.plos.org/plosmedicine/article/figure/image?size=large&amp;id=10.1371/journal.pmed.1002462.g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04" y="1308815"/>
            <a:ext cx="6833630" cy="45201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84934" y="4672692"/>
            <a:ext cx="4572000" cy="646331"/>
          </a:xfrm>
          <a:prstGeom prst="rect">
            <a:avLst/>
          </a:prstGeom>
        </p:spPr>
        <p:txBody>
          <a:bodyPr>
            <a:spAutoFit/>
          </a:bodyPr>
          <a:lstStyle/>
          <a:p>
            <a:r>
              <a:rPr lang="en-US" b="1" dirty="0">
                <a:solidFill>
                  <a:srgbClr val="333333"/>
                </a:solidFill>
                <a:latin typeface="arial" panose="020B0604020202020204" pitchFamily="34" charset="0"/>
              </a:rPr>
              <a:t>Annual new HIV diagnoses reported in 2016 per 100,000 population </a:t>
            </a:r>
            <a:endParaRPr lang="en-US" dirty="0">
              <a:latin typeface="Arial" charset="0"/>
            </a:endParaRPr>
          </a:p>
        </p:txBody>
      </p:sp>
      <p:sp>
        <p:nvSpPr>
          <p:cNvPr id="7" name="Rectangle 6"/>
          <p:cNvSpPr/>
          <p:nvPr/>
        </p:nvSpPr>
        <p:spPr>
          <a:xfrm>
            <a:off x="3002973" y="5330340"/>
            <a:ext cx="4768261" cy="461665"/>
          </a:xfrm>
          <a:prstGeom prst="rect">
            <a:avLst/>
          </a:prstGeom>
        </p:spPr>
        <p:txBody>
          <a:bodyPr wrap="square">
            <a:spAutoFit/>
          </a:bodyPr>
          <a:lstStyle/>
          <a:p>
            <a:pPr algn="r"/>
            <a:r>
              <a:rPr lang="en-US" sz="1200" dirty="0" err="1">
                <a:latin typeface="Arial" charset="0"/>
              </a:rPr>
              <a:t>Beyrer</a:t>
            </a:r>
            <a:r>
              <a:rPr lang="en-US" sz="1200" dirty="0">
                <a:latin typeface="Arial" charset="0"/>
              </a:rPr>
              <a:t> C, Wirtz AL, O’Hara G, Leon N, </a:t>
            </a:r>
            <a:r>
              <a:rPr lang="en-US" sz="1200" dirty="0" err="1">
                <a:latin typeface="Arial" charset="0"/>
              </a:rPr>
              <a:t>Kazatchkine</a:t>
            </a:r>
            <a:r>
              <a:rPr lang="en-US" sz="1200" dirty="0">
                <a:latin typeface="Arial" charset="0"/>
              </a:rPr>
              <a:t> M. </a:t>
            </a:r>
            <a:r>
              <a:rPr lang="en-US" sz="1200" dirty="0" err="1">
                <a:latin typeface="Arial" charset="0"/>
              </a:rPr>
              <a:t>PLoS</a:t>
            </a:r>
            <a:r>
              <a:rPr lang="en-US" sz="1200" dirty="0">
                <a:latin typeface="Arial" charset="0"/>
              </a:rPr>
              <a:t> Medicine. 2017</a:t>
            </a:r>
          </a:p>
        </p:txBody>
      </p:sp>
    </p:spTree>
    <p:extLst>
      <p:ext uri="{BB962C8B-B14F-4D97-AF65-F5344CB8AC3E}">
        <p14:creationId xmlns:p14="http://schemas.microsoft.com/office/powerpoint/2010/main" val="64997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44353055"/>
              </p:ext>
            </p:extLst>
          </p:nvPr>
        </p:nvGraphicFramePr>
        <p:xfrm>
          <a:off x="577850" y="1314911"/>
          <a:ext cx="7988300" cy="5048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247613" y="6092186"/>
            <a:ext cx="2896387" cy="553998"/>
          </a:xfrm>
          <a:prstGeom prst="rect">
            <a:avLst/>
          </a:prstGeom>
          <a:noFill/>
        </p:spPr>
        <p:txBody>
          <a:bodyPr wrap="square" rtlCol="0">
            <a:spAutoFit/>
          </a:bodyPr>
          <a:lstStyle/>
          <a:p>
            <a:pPr algn="r"/>
            <a:r>
              <a:rPr lang="en-US" sz="1500" dirty="0">
                <a:latin typeface="Arial" charset="0"/>
              </a:rPr>
              <a:t>* Weighted with RDS-II estimator</a:t>
            </a:r>
          </a:p>
        </p:txBody>
      </p:sp>
      <p:sp>
        <p:nvSpPr>
          <p:cNvPr id="7" name="Title 1"/>
          <p:cNvSpPr>
            <a:spLocks noGrp="1"/>
          </p:cNvSpPr>
          <p:nvPr>
            <p:ph type="title"/>
          </p:nvPr>
        </p:nvSpPr>
        <p:spPr>
          <a:xfrm>
            <a:off x="208836" y="171911"/>
            <a:ext cx="8511167" cy="1143000"/>
          </a:xfrm>
        </p:spPr>
        <p:txBody>
          <a:bodyPr>
            <a:normAutofit/>
          </a:bodyPr>
          <a:lstStyle/>
          <a:p>
            <a:pPr marL="458788" indent="-458788"/>
            <a:r>
              <a:rPr lang="en-US" sz="3600" dirty="0">
                <a:solidFill>
                  <a:schemeClr val="tx2"/>
                </a:solidFill>
                <a:latin typeface="Arial" charset="0"/>
              </a:rPr>
              <a:t>HIV Care Continuum for MSM in Moscow</a:t>
            </a:r>
          </a:p>
        </p:txBody>
      </p:sp>
      <p:sp>
        <p:nvSpPr>
          <p:cNvPr id="8" name="TextBox 7"/>
          <p:cNvSpPr txBox="1"/>
          <p:nvPr/>
        </p:nvSpPr>
        <p:spPr>
          <a:xfrm>
            <a:off x="6331030" y="6581001"/>
            <a:ext cx="2729552" cy="276999"/>
          </a:xfrm>
          <a:prstGeom prst="rect">
            <a:avLst/>
          </a:prstGeom>
          <a:noFill/>
        </p:spPr>
        <p:txBody>
          <a:bodyPr wrap="square" rtlCol="0">
            <a:spAutoFit/>
          </a:bodyPr>
          <a:lstStyle/>
          <a:p>
            <a:r>
              <a:rPr lang="en-US" sz="1200" dirty="0">
                <a:solidFill>
                  <a:schemeClr val="bg1"/>
                </a:solidFill>
                <a:latin typeface="Arial" charset="0"/>
              </a:rPr>
              <a:t>Wirtz et al. Sex Trans Infect 2015</a:t>
            </a:r>
          </a:p>
        </p:txBody>
      </p:sp>
    </p:spTree>
    <p:extLst>
      <p:ext uri="{BB962C8B-B14F-4D97-AF65-F5344CB8AC3E}">
        <p14:creationId xmlns:p14="http://schemas.microsoft.com/office/powerpoint/2010/main" val="172528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6B861EC-12BE-4617-8152-E67BC2427AAF}"/>
              </a:ext>
            </a:extLst>
          </p:cNvPr>
          <p:cNvSpPr>
            <a:spLocks noGrp="1"/>
          </p:cNvSpPr>
          <p:nvPr>
            <p:ph type="title"/>
          </p:nvPr>
        </p:nvSpPr>
        <p:spPr>
          <a:xfrm>
            <a:off x="132275" y="1736727"/>
            <a:ext cx="7886700" cy="2852737"/>
          </a:xfrm>
        </p:spPr>
        <p:txBody>
          <a:bodyPr>
            <a:normAutofit/>
          </a:bodyPr>
          <a:lstStyle/>
          <a:p>
            <a:r>
              <a:rPr lang="en-US" sz="3500" b="1" dirty="0">
                <a:solidFill>
                  <a:schemeClr val="tx2"/>
                </a:solidFill>
                <a:latin typeface="Arial" charset="0"/>
                <a:ea typeface="Arial" charset="0"/>
                <a:cs typeface="Arial" charset="0"/>
              </a:rPr>
              <a:t>People who </a:t>
            </a:r>
            <a:br>
              <a:rPr lang="en-US" sz="3500" b="1" dirty="0">
                <a:solidFill>
                  <a:schemeClr val="tx2"/>
                </a:solidFill>
                <a:latin typeface="Arial" charset="0"/>
                <a:ea typeface="Arial" charset="0"/>
                <a:cs typeface="Arial" charset="0"/>
              </a:rPr>
            </a:br>
            <a:r>
              <a:rPr lang="en-US" sz="3500" b="1" dirty="0">
                <a:solidFill>
                  <a:schemeClr val="tx2"/>
                </a:solidFill>
                <a:latin typeface="Arial" charset="0"/>
                <a:ea typeface="Arial" charset="0"/>
                <a:cs typeface="Arial" charset="0"/>
              </a:rPr>
              <a:t>inject drugs</a:t>
            </a:r>
          </a:p>
        </p:txBody>
      </p:sp>
      <p:sp>
        <p:nvSpPr>
          <p:cNvPr id="5" name="Text Placeholder 4">
            <a:extLst>
              <a:ext uri="{FF2B5EF4-FFF2-40B4-BE49-F238E27FC236}">
                <a16:creationId xmlns:a16="http://schemas.microsoft.com/office/drawing/2014/main" xmlns="" id="{825D5D94-4D6B-448E-9EB8-082C7EA916D1}"/>
              </a:ext>
            </a:extLst>
          </p:cNvPr>
          <p:cNvSpPr>
            <a:spLocks noGrp="1"/>
          </p:cNvSpPr>
          <p:nvPr>
            <p:ph type="body" idx="1"/>
          </p:nvPr>
        </p:nvSpPr>
        <p:spPr/>
        <p:txBody>
          <a:bodyPr/>
          <a:lstStyle/>
          <a:p>
            <a:endParaRPr lang="en-US" dirty="0"/>
          </a:p>
        </p:txBody>
      </p:sp>
      <p:pic>
        <p:nvPicPr>
          <p:cNvPr id="6" name="Picture 3">
            <a:extLst>
              <a:ext uri="{FF2B5EF4-FFF2-40B4-BE49-F238E27FC236}">
                <a16:creationId xmlns:a16="http://schemas.microsoft.com/office/drawing/2014/main" xmlns="" id="{01B0C2C3-F677-45E4-AC07-7000620EE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064" y="0"/>
            <a:ext cx="5466736" cy="410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xmlns="" id="{DB84EE62-D7A0-4C17-9B1A-0F0C02E3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04739" y="3758343"/>
            <a:ext cx="4095596" cy="30720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15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0" y="5600700"/>
            <a:ext cx="4445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nSpc>
                <a:spcPct val="90000"/>
              </a:lnSpc>
            </a:pPr>
            <a:r>
              <a:rPr lang="en-US" sz="1600">
                <a:latin typeface="Times New Roman" charset="0"/>
              </a:rPr>
              <a:t>In Greece there were: 2000-2010, 9-19 new HIV cases in IDU (2%–3% of all cases);  in 2011, 266 cases in IDU ( 28% of HIV cases) and in 2012, 547 cases in IDU (46% of HIV cases)</a:t>
            </a:r>
          </a:p>
        </p:txBody>
      </p:sp>
      <p:pic>
        <p:nvPicPr>
          <p:cNvPr id="901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028825"/>
            <a:ext cx="38608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Box 6"/>
          <p:cNvSpPr txBox="1">
            <a:spLocks noChangeArrowheads="1"/>
          </p:cNvSpPr>
          <p:nvPr/>
        </p:nvSpPr>
        <p:spPr bwMode="auto">
          <a:xfrm>
            <a:off x="192088" y="61913"/>
            <a:ext cx="87741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dirty="0">
                <a:solidFill>
                  <a:schemeClr val="tx2"/>
                </a:solidFill>
                <a:latin typeface="Arial" charset="0"/>
                <a:cs typeface="Arial" charset="0"/>
              </a:rPr>
              <a:t>HIV can Disseminate very rapidly among PWID</a:t>
            </a:r>
          </a:p>
        </p:txBody>
      </p:sp>
      <p:sp>
        <p:nvSpPr>
          <p:cNvPr id="9" name="Rectangle 8">
            <a:extLst>
              <a:ext uri="{FF2B5EF4-FFF2-40B4-BE49-F238E27FC236}">
                <a16:creationId xmlns:a16="http://schemas.microsoft.com/office/drawing/2014/main" xmlns="" id="{7B9AF720-2DD8-4875-BC54-C747AD5BD9A5}"/>
              </a:ext>
            </a:extLst>
          </p:cNvPr>
          <p:cNvSpPr/>
          <p:nvPr/>
        </p:nvSpPr>
        <p:spPr>
          <a:xfrm>
            <a:off x="4406900" y="885825"/>
            <a:ext cx="4559300" cy="1262063"/>
          </a:xfrm>
          <a:prstGeom prst="rect">
            <a:avLst/>
          </a:prstGeom>
        </p:spPr>
        <p:txBody>
          <a:bodyPr lIns="91436" tIns="45718" rIns="91436" bIns="45718">
            <a:spAutoFit/>
          </a:bodyPr>
          <a:lstStyle/>
          <a:p>
            <a:pPr>
              <a:lnSpc>
                <a:spcPct val="90000"/>
              </a:lnSpc>
              <a:defRPr/>
            </a:pPr>
            <a:r>
              <a:rPr lang="en-US" sz="2800" b="1" dirty="0">
                <a:solidFill>
                  <a:prstClr val="black"/>
                </a:solidFill>
                <a:latin typeface="+mj-lt"/>
                <a:ea typeface="+mn-ea"/>
                <a:cs typeface="Times New Roman" panose="02020603050405020304" pitchFamily="18" charset="0"/>
              </a:rPr>
              <a:t>Outbreak of HIV Linked to  </a:t>
            </a:r>
            <a:r>
              <a:rPr lang="en-US" sz="2800" b="1" dirty="0" err="1">
                <a:solidFill>
                  <a:prstClr val="black"/>
                </a:solidFill>
                <a:latin typeface="+mj-lt"/>
                <a:ea typeface="+mn-ea"/>
                <a:cs typeface="Times New Roman" panose="02020603050405020304" pitchFamily="18" charset="0"/>
              </a:rPr>
              <a:t>Oxymorphone</a:t>
            </a:r>
            <a:r>
              <a:rPr lang="en-US" sz="2800" b="1" dirty="0">
                <a:solidFill>
                  <a:prstClr val="black"/>
                </a:solidFill>
                <a:latin typeface="+mj-lt"/>
                <a:ea typeface="+mn-ea"/>
                <a:cs typeface="Times New Roman" panose="02020603050405020304" pitchFamily="18" charset="0"/>
              </a:rPr>
              <a:t> in Indiana, USA, 2015</a:t>
            </a:r>
            <a:endParaRPr lang="en-US" sz="2800" dirty="0">
              <a:solidFill>
                <a:prstClr val="black"/>
              </a:solidFill>
              <a:latin typeface="+mj-lt"/>
              <a:ea typeface="+mn-ea"/>
              <a:cs typeface="Times New Roman" panose="02020603050405020304" pitchFamily="18" charset="0"/>
            </a:endParaRPr>
          </a:p>
        </p:txBody>
      </p:sp>
      <p:graphicFrame>
        <p:nvGraphicFramePr>
          <p:cNvPr id="90118" name="Chart 9"/>
          <p:cNvGraphicFramePr>
            <a:graphicFrameLocks/>
          </p:cNvGraphicFramePr>
          <p:nvPr/>
        </p:nvGraphicFramePr>
        <p:xfrm>
          <a:off x="4318000" y="2351088"/>
          <a:ext cx="4699000" cy="3173412"/>
        </p:xfrm>
        <a:graphic>
          <a:graphicData uri="http://schemas.openxmlformats.org/presentationml/2006/ole">
            <mc:AlternateContent xmlns:mc="http://schemas.openxmlformats.org/markup-compatibility/2006">
              <mc:Choice xmlns:v="urn:schemas-microsoft-com:vml" Requires="v">
                <p:oleObj spid="_x0000_s1062" name="Chart" r:id="rId4" imgW="4700423" imgH="3170195" progId="Excel.Chart.8">
                  <p:embed/>
                </p:oleObj>
              </mc:Choice>
              <mc:Fallback>
                <p:oleObj name="Chart" r:id="rId4" imgW="4700423" imgH="3170195" progId="Excel.Chart.8">
                  <p:embed/>
                  <p:pic>
                    <p:nvPicPr>
                      <p:cNvPr id="90118"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351088"/>
                        <a:ext cx="46990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xmlns="" id="{111DA8A4-96E8-4667-B50A-2E69F5762BFE}"/>
              </a:ext>
            </a:extLst>
          </p:cNvPr>
          <p:cNvSpPr txBox="1"/>
          <p:nvPr/>
        </p:nvSpPr>
        <p:spPr>
          <a:xfrm>
            <a:off x="6977063" y="4784725"/>
            <a:ext cx="2425700" cy="688975"/>
          </a:xfrm>
          <a:prstGeom prst="rect">
            <a:avLst/>
          </a:prstGeom>
          <a:noFill/>
        </p:spPr>
        <p:txBody>
          <a:bodyPr lIns="91436" tIns="45718" rIns="91436" bIns="45718">
            <a:spAutoFit/>
          </a:bodyPr>
          <a:lstStyle/>
          <a:p>
            <a:pPr>
              <a:lnSpc>
                <a:spcPct val="80000"/>
              </a:lnSpc>
              <a:defRPr/>
            </a:pPr>
            <a:r>
              <a:rPr lang="en-US" sz="1200" b="1" dirty="0">
                <a:solidFill>
                  <a:prstClr val="black"/>
                </a:solidFill>
                <a:latin typeface="+mj-lt"/>
                <a:ea typeface="+mn-ea"/>
                <a:cs typeface="Times New Roman" panose="02020603050405020304" pitchFamily="18" charset="0"/>
              </a:rPr>
              <a:t>Average 9 syringe-sharing</a:t>
            </a:r>
          </a:p>
          <a:p>
            <a:pPr>
              <a:lnSpc>
                <a:spcPct val="80000"/>
              </a:lnSpc>
              <a:defRPr/>
            </a:pPr>
            <a:r>
              <a:rPr lang="en-US" sz="1200" b="1" dirty="0">
                <a:solidFill>
                  <a:prstClr val="black"/>
                </a:solidFill>
                <a:latin typeface="+mj-lt"/>
                <a:ea typeface="+mn-ea"/>
                <a:cs typeface="Times New Roman" panose="02020603050405020304" pitchFamily="18" charset="0"/>
              </a:rPr>
              <a:t>partners, sex partners </a:t>
            </a:r>
          </a:p>
          <a:p>
            <a:pPr>
              <a:lnSpc>
                <a:spcPct val="80000"/>
              </a:lnSpc>
              <a:defRPr/>
            </a:pPr>
            <a:endParaRPr lang="en-US" sz="1200" dirty="0">
              <a:solidFill>
                <a:prstClr val="black"/>
              </a:solidFill>
              <a:latin typeface="Arial" charset="0"/>
              <a:ea typeface="+mn-ea"/>
            </a:endParaRPr>
          </a:p>
          <a:p>
            <a:pPr>
              <a:lnSpc>
                <a:spcPct val="80000"/>
              </a:lnSpc>
              <a:defRPr/>
            </a:pPr>
            <a:endParaRPr lang="en-US" sz="1200" b="1" dirty="0">
              <a:solidFill>
                <a:prstClr val="black"/>
              </a:solidFill>
              <a:latin typeface="Times New Roman" panose="02020603050405020304" pitchFamily="18" charset="0"/>
              <a:ea typeface="+mn-ea"/>
              <a:cs typeface="Times New Roman" panose="02020603050405020304" pitchFamily="18" charset="0"/>
            </a:endParaRPr>
          </a:p>
        </p:txBody>
      </p:sp>
      <p:pic>
        <p:nvPicPr>
          <p:cNvPr id="90120" name="Picture 2"/>
          <p:cNvPicPr>
            <a:picLocks noChangeAspect="1" noChangeArrowheads="1"/>
          </p:cNvPicPr>
          <p:nvPr/>
        </p:nvPicPr>
        <p:blipFill>
          <a:blip r:embed="rId6">
            <a:extLst>
              <a:ext uri="{28A0092B-C50C-407E-A947-70E740481C1C}">
                <a14:useLocalDpi xmlns:a14="http://schemas.microsoft.com/office/drawing/2010/main" val="0"/>
              </a:ext>
            </a:extLst>
          </a:blip>
          <a:srcRect r="50000" b="10072"/>
          <a:stretch>
            <a:fillRect/>
          </a:stretch>
        </p:blipFill>
        <p:spPr bwMode="auto">
          <a:xfrm>
            <a:off x="6721475" y="2078038"/>
            <a:ext cx="2155825"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xmlns="" id="{667EF0C6-2407-4939-92D5-1DEB62BCB033}"/>
              </a:ext>
            </a:extLst>
          </p:cNvPr>
          <p:cNvSpPr/>
          <p:nvPr/>
        </p:nvSpPr>
        <p:spPr>
          <a:xfrm>
            <a:off x="101600" y="960438"/>
            <a:ext cx="3619500" cy="874712"/>
          </a:xfrm>
          <a:prstGeom prst="rect">
            <a:avLst/>
          </a:prstGeom>
        </p:spPr>
        <p:txBody>
          <a:bodyPr lIns="91436" tIns="45718" rIns="91436" bIns="45718">
            <a:spAutoFit/>
          </a:bodyPr>
          <a:lstStyle/>
          <a:p>
            <a:pPr>
              <a:lnSpc>
                <a:spcPct val="90000"/>
              </a:lnSpc>
              <a:defRPr/>
            </a:pPr>
            <a:r>
              <a:rPr lang="en-US" sz="2800" b="1" dirty="0">
                <a:solidFill>
                  <a:prstClr val="black"/>
                </a:solidFill>
                <a:latin typeface="+mj-lt"/>
                <a:ea typeface="+mn-ea"/>
                <a:cs typeface="Times New Roman" panose="02020603050405020304" pitchFamily="18" charset="0"/>
              </a:rPr>
              <a:t>Outbreak of HIV in Greece and Romania</a:t>
            </a:r>
            <a:endParaRPr lang="en-US" sz="2800" dirty="0">
              <a:solidFill>
                <a:prstClr val="black"/>
              </a:solidFill>
              <a:latin typeface="+mj-lt"/>
              <a:ea typeface="+mn-ea"/>
              <a:cs typeface="Times New Roman" panose="02020603050405020304" pitchFamily="18" charset="0"/>
            </a:endParaRPr>
          </a:p>
        </p:txBody>
      </p:sp>
      <p:sp>
        <p:nvSpPr>
          <p:cNvPr id="14" name="TextBox 13">
            <a:extLst>
              <a:ext uri="{FF2B5EF4-FFF2-40B4-BE49-F238E27FC236}">
                <a16:creationId xmlns:a16="http://schemas.microsoft.com/office/drawing/2014/main" xmlns="" id="{3880C75E-2DCD-4F24-81CC-1C31B45E4843}"/>
              </a:ext>
            </a:extLst>
          </p:cNvPr>
          <p:cNvSpPr txBox="1"/>
          <p:nvPr/>
        </p:nvSpPr>
        <p:spPr>
          <a:xfrm>
            <a:off x="4568825" y="5453063"/>
            <a:ext cx="4308475" cy="841375"/>
          </a:xfrm>
          <a:prstGeom prst="rect">
            <a:avLst/>
          </a:prstGeom>
          <a:noFill/>
        </p:spPr>
        <p:txBody>
          <a:bodyPr lIns="91436" tIns="45718" rIns="91436" bIns="45718">
            <a:spAutoFit/>
          </a:bodyPr>
          <a:lstStyle/>
          <a:p>
            <a:pPr>
              <a:lnSpc>
                <a:spcPct val="90000"/>
              </a:lnSpc>
              <a:defRPr/>
            </a:pPr>
            <a:r>
              <a:rPr lang="en-US" dirty="0">
                <a:solidFill>
                  <a:srgbClr val="000000"/>
                </a:solidFill>
                <a:latin typeface="+mj-lt"/>
                <a:ea typeface="+mn-ea"/>
                <a:cs typeface="Times New Roman" panose="02020603050405020304" pitchFamily="18" charset="0"/>
              </a:rPr>
              <a:t>In Scott County, which is a community of 4200 people there have been 173 new HIV Infections since January of 2015</a:t>
            </a:r>
          </a:p>
        </p:txBody>
      </p:sp>
    </p:spTree>
    <p:extLst>
      <p:ext uri="{BB962C8B-B14F-4D97-AF65-F5344CB8AC3E}">
        <p14:creationId xmlns:p14="http://schemas.microsoft.com/office/powerpoint/2010/main" val="28042558"/>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0" y="580325"/>
            <a:ext cx="9142643" cy="5561604"/>
            <a:chOff x="0" y="449263"/>
            <a:chExt cx="10691813" cy="6503987"/>
          </a:xfrm>
        </p:grpSpPr>
        <p:grpSp>
          <p:nvGrpSpPr>
            <p:cNvPr id="10243" name="Group 2"/>
            <p:cNvGrpSpPr>
              <a:grpSpLocks/>
            </p:cNvGrpSpPr>
            <p:nvPr/>
          </p:nvGrpSpPr>
          <p:grpSpPr bwMode="auto">
            <a:xfrm>
              <a:off x="0" y="449263"/>
              <a:ext cx="10691813" cy="6503987"/>
              <a:chOff x="0" y="449263"/>
              <a:chExt cx="10691813" cy="6503987"/>
            </a:xfrm>
          </p:grpSpPr>
          <p:pic>
            <p:nvPicPr>
              <p:cNvPr id="1024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9263"/>
                <a:ext cx="10691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0588"/>
                <a:ext cx="1069181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6625" y="6661150"/>
                <a:ext cx="1498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Rectangle 5"/>
            <p:cNvSpPr>
              <a:spLocks noChangeArrowheads="1"/>
            </p:cNvSpPr>
            <p:nvPr/>
          </p:nvSpPr>
          <p:spPr bwMode="auto">
            <a:xfrm>
              <a:off x="558000" y="468263"/>
              <a:ext cx="9217025" cy="4157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710">
                  <a:solidFill>
                    <a:srgbClr val="009AD0"/>
                  </a:solidFill>
                  <a:latin typeface="Avenir LT Std 65 Medium" charset="0"/>
                </a:rPr>
                <a:t>Targets for ending the AIDS epidemic</a:t>
              </a:r>
              <a:endParaRPr lang="en-GB" altLang="en-US" sz="1710">
                <a:solidFill>
                  <a:srgbClr val="009AD0"/>
                </a:solidFill>
                <a:latin typeface="Avenir LT Std 65 Medium" charset="0"/>
              </a:endParaRPr>
            </a:p>
          </p:txBody>
        </p:sp>
      </p:grpSp>
    </p:spTree>
    <p:extLst>
      <p:ext uri="{BB962C8B-B14F-4D97-AF65-F5344CB8AC3E}">
        <p14:creationId xmlns:p14="http://schemas.microsoft.com/office/powerpoint/2010/main" val="191465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Rectangle 2"/>
          <p:cNvSpPr>
            <a:spLocks noGrp="1" noChangeArrowheads="1"/>
          </p:cNvSpPr>
          <p:nvPr>
            <p:ph type="title"/>
          </p:nvPr>
        </p:nvSpPr>
        <p:spPr bwMode="auto">
          <a:xfrm>
            <a:off x="292755" y="6429375"/>
            <a:ext cx="6194051" cy="320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charset="0"/>
              </a:rPr>
              <a:t>TJ Liang, JW Ward. N Engl J Med 2018;378:1169-1171.</a:t>
            </a:r>
          </a:p>
        </p:txBody>
      </p:sp>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33" y="1617850"/>
            <a:ext cx="7877735" cy="41013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7" name="AutoShape 4"/>
          <p:cNvSpPr>
            <a:spLocks noChangeArrowheads="1"/>
          </p:cNvSpPr>
          <p:nvPr/>
        </p:nvSpPr>
        <p:spPr bwMode="auto">
          <a:xfrm>
            <a:off x="537883" y="292754"/>
            <a:ext cx="8068235"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1pPr>
            <a:lvl2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2pPr>
            <a:lvl3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3pPr>
            <a:lvl4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4pPr>
            <a:lvl5pPr>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9pPr>
          </a:lstStyle>
          <a:p>
            <a:pPr algn="ctr" eaLnBrk="1" hangingPunct="1">
              <a:lnSpc>
                <a:spcPct val="97000"/>
              </a:lnSpc>
            </a:pPr>
            <a:r>
              <a:rPr lang="en-US" altLang="en-US" sz="2118" b="1">
                <a:solidFill>
                  <a:srgbClr val="FFFFFF"/>
                </a:solidFill>
                <a:ea typeface="Arial Unicode MS" charset="0"/>
              </a:rPr>
              <a:t>Estimated Number of New Hepatitis B and Hepatitis C Infections in the United States, by Year.</a:t>
            </a:r>
          </a:p>
        </p:txBody>
      </p:sp>
    </p:spTree>
    <p:extLst>
      <p:ext uri="{BB962C8B-B14F-4D97-AF65-F5344CB8AC3E}">
        <p14:creationId xmlns:p14="http://schemas.microsoft.com/office/powerpoint/2010/main" val="3496666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Lance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33400"/>
            <a:ext cx="1752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8610600" y="0"/>
            <a:ext cx="179388" cy="727075"/>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fontAlgn="base" hangingPunct="1">
              <a:spcBef>
                <a:spcPct val="0"/>
              </a:spcBef>
              <a:spcAft>
                <a:spcPct val="0"/>
              </a:spcAft>
              <a:buFontTx/>
              <a:buNone/>
            </a:pPr>
            <a:endParaRPr lang="en-US" altLang="en-US" sz="1800" dirty="0">
              <a:solidFill>
                <a:prstClr val="black"/>
              </a:solidFill>
              <a:latin typeface="Arial" charset="0"/>
            </a:endParaRPr>
          </a:p>
        </p:txBody>
      </p:sp>
      <p:pic>
        <p:nvPicPr>
          <p:cNvPr id="6" name="Picture 5"/>
          <p:cNvPicPr>
            <a:picLocks noChangeAspect="1"/>
          </p:cNvPicPr>
          <p:nvPr/>
        </p:nvPicPr>
        <p:blipFill rotWithShape="1">
          <a:blip r:embed="rId4"/>
          <a:srcRect b="27006"/>
          <a:stretch/>
        </p:blipFill>
        <p:spPr>
          <a:xfrm>
            <a:off x="574939" y="2018624"/>
            <a:ext cx="7575178" cy="4519817"/>
          </a:xfrm>
          <a:prstGeom prst="rect">
            <a:avLst/>
          </a:prstGeom>
        </p:spPr>
      </p:pic>
      <p:sp>
        <p:nvSpPr>
          <p:cNvPr id="7" name="TextBox 6"/>
          <p:cNvSpPr txBox="1"/>
          <p:nvPr/>
        </p:nvSpPr>
        <p:spPr>
          <a:xfrm>
            <a:off x="1107954" y="946156"/>
            <a:ext cx="7511993" cy="830997"/>
          </a:xfrm>
          <a:prstGeom prst="rect">
            <a:avLst/>
          </a:prstGeom>
          <a:noFill/>
        </p:spPr>
        <p:txBody>
          <a:bodyPr wrap="none" rtlCol="0">
            <a:spAutoFit/>
          </a:bodyPr>
          <a:lstStyle/>
          <a:p>
            <a:r>
              <a:rPr lang="en-US" sz="2400" dirty="0">
                <a:solidFill>
                  <a:schemeClr val="tx2"/>
                </a:solidFill>
                <a:latin typeface="Arial" charset="0"/>
              </a:rPr>
              <a:t>Figure 8: Proportion of injecting drug users living with </a:t>
            </a:r>
          </a:p>
          <a:p>
            <a:r>
              <a:rPr lang="en-US" sz="2400" dirty="0">
                <a:solidFill>
                  <a:schemeClr val="tx2"/>
                </a:solidFill>
                <a:latin typeface="Arial" charset="0"/>
              </a:rPr>
              <a:t>HIV who receive antiretroviral therapy, by region</a:t>
            </a:r>
          </a:p>
        </p:txBody>
      </p:sp>
    </p:spTree>
    <p:extLst>
      <p:ext uri="{BB962C8B-B14F-4D97-AF65-F5344CB8AC3E}">
        <p14:creationId xmlns:p14="http://schemas.microsoft.com/office/powerpoint/2010/main" val="122398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364EE7F-46BA-45F3-AB28-60F21EBD3D73}"/>
              </a:ext>
            </a:extLst>
          </p:cNvPr>
          <p:cNvSpPr>
            <a:spLocks noGrp="1"/>
          </p:cNvSpPr>
          <p:nvPr>
            <p:ph type="title"/>
          </p:nvPr>
        </p:nvSpPr>
        <p:spPr/>
        <p:txBody>
          <a:bodyPr>
            <a:normAutofit/>
          </a:bodyPr>
          <a:lstStyle/>
          <a:p>
            <a:r>
              <a:rPr lang="en-US" sz="4800" b="1" dirty="0"/>
              <a:t>Calls to Action</a:t>
            </a:r>
          </a:p>
        </p:txBody>
      </p:sp>
      <p:sp>
        <p:nvSpPr>
          <p:cNvPr id="6" name="Text Placeholder 5">
            <a:extLst>
              <a:ext uri="{FF2B5EF4-FFF2-40B4-BE49-F238E27FC236}">
                <a16:creationId xmlns:a16="http://schemas.microsoft.com/office/drawing/2014/main" xmlns="" id="{FD9C4DEE-7CA2-4F7D-9782-0B9D9BB83312}"/>
              </a:ext>
            </a:extLst>
          </p:cNvPr>
          <p:cNvSpPr>
            <a:spLocks noGrp="1"/>
          </p:cNvSpPr>
          <p:nvPr>
            <p:ph type="body" idx="1"/>
          </p:nvPr>
        </p:nvSpPr>
        <p:spPr/>
        <p:txBody>
          <a:bodyPr/>
          <a:lstStyle/>
          <a:p>
            <a:endParaRPr lang="en-US"/>
          </a:p>
        </p:txBody>
      </p:sp>
      <p:pic>
        <p:nvPicPr>
          <p:cNvPr id="7" name="Picture 5">
            <a:extLst>
              <a:ext uri="{FF2B5EF4-FFF2-40B4-BE49-F238E27FC236}">
                <a16:creationId xmlns:a16="http://schemas.microsoft.com/office/drawing/2014/main" xmlns="" id="{322BFF23-AB7C-410C-9EAB-DFC44B293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371" y="525168"/>
            <a:ext cx="3492982" cy="36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xmlns="" id="{4C17D4DA-F806-4533-B3B0-8F125EE7F4A7}"/>
              </a:ext>
            </a:extLst>
          </p:cNvPr>
          <p:cNvPicPr>
            <a:picLocks noChangeAspect="1"/>
          </p:cNvPicPr>
          <p:nvPr/>
        </p:nvPicPr>
        <p:blipFill>
          <a:blip r:embed="rId4"/>
          <a:stretch>
            <a:fillRect/>
          </a:stretch>
        </p:blipFill>
        <p:spPr>
          <a:xfrm>
            <a:off x="314661" y="460109"/>
            <a:ext cx="4157832" cy="3194581"/>
          </a:xfrm>
          <a:prstGeom prst="rect">
            <a:avLst/>
          </a:prstGeom>
        </p:spPr>
      </p:pic>
    </p:spTree>
    <p:extLst>
      <p:ext uri="{BB962C8B-B14F-4D97-AF65-F5344CB8AC3E}">
        <p14:creationId xmlns:p14="http://schemas.microsoft.com/office/powerpoint/2010/main" val="426049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42"/>
          <p:cNvSpPr txBox="1">
            <a:spLocks noChangeArrowheads="1"/>
          </p:cNvSpPr>
          <p:nvPr/>
        </p:nvSpPr>
        <p:spPr bwMode="auto">
          <a:xfrm>
            <a:off x="35106" y="6508045"/>
            <a:ext cx="7759068" cy="253916"/>
          </a:xfrm>
          <a:prstGeom prst="rect">
            <a:avLst/>
          </a:prstGeom>
          <a:noFill/>
          <a:ln w="9525">
            <a:noFill/>
            <a:miter lim="800000"/>
            <a:headEnd/>
            <a:tailEnd/>
          </a:ln>
        </p:spPr>
        <p:txBody>
          <a:bodyPr wrap="square">
            <a:spAutoFit/>
          </a:bodyPr>
          <a:lstStyle/>
          <a:p>
            <a:pPr algn="ctr" defTabSz="457200" fontAlgn="auto">
              <a:spcBef>
                <a:spcPts val="0"/>
              </a:spcBef>
              <a:spcAft>
                <a:spcPts val="0"/>
              </a:spcAft>
            </a:pPr>
            <a:r>
              <a:rPr lang="en-US" sz="1050" dirty="0">
                <a:solidFill>
                  <a:srgbClr val="000000"/>
                </a:solidFill>
                <a:latin typeface="Arial" charset="0"/>
              </a:rPr>
              <a:t>Note: PMTCT, Screening transfusions, Harm reduction, Universal precautions, etc. have not been included</a:t>
            </a:r>
          </a:p>
        </p:txBody>
      </p:sp>
      <p:grpSp>
        <p:nvGrpSpPr>
          <p:cNvPr id="9" name="Group 8"/>
          <p:cNvGrpSpPr/>
          <p:nvPr/>
        </p:nvGrpSpPr>
        <p:grpSpPr>
          <a:xfrm>
            <a:off x="5148064" y="4131749"/>
            <a:ext cx="3126753" cy="1801065"/>
            <a:chOff x="5148064" y="4131749"/>
            <a:chExt cx="3126753" cy="1801065"/>
          </a:xfrm>
        </p:grpSpPr>
        <p:cxnSp>
          <p:nvCxnSpPr>
            <p:cNvPr id="83" name="Straight Arrow Connector 82"/>
            <p:cNvCxnSpPr/>
            <p:nvPr/>
          </p:nvCxnSpPr>
          <p:spPr>
            <a:xfrm rot="16200000" flipH="1">
              <a:off x="5112345" y="4167468"/>
              <a:ext cx="857256" cy="785818"/>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Box 33"/>
            <p:cNvSpPr txBox="1">
              <a:spLocks noChangeArrowheads="1"/>
            </p:cNvSpPr>
            <p:nvPr/>
          </p:nvSpPr>
          <p:spPr bwMode="auto">
            <a:xfrm>
              <a:off x="5610521" y="4932565"/>
              <a:ext cx="1920537" cy="701566"/>
            </a:xfrm>
            <a:prstGeom prst="rect">
              <a:avLst/>
            </a:prstGeom>
            <a:noFill/>
            <a:ln w="9525">
              <a:noFill/>
              <a:miter lim="800000"/>
              <a:headEnd/>
              <a:tailEnd/>
            </a:ln>
          </p:spPr>
          <p:txBody>
            <a:bodyPr>
              <a:spAutoFit/>
            </a:bodyPr>
            <a:lstStyle/>
            <a:p>
              <a:pPr algn="ctr" defTabSz="457200" fontAlgn="auto">
                <a:spcBef>
                  <a:spcPct val="50000"/>
                </a:spcBef>
                <a:spcAft>
                  <a:spcPts val="0"/>
                </a:spcAft>
              </a:pPr>
              <a:r>
                <a:rPr lang="en-ZA" sz="2000" dirty="0">
                  <a:solidFill>
                    <a:srgbClr val="000000"/>
                  </a:solidFill>
                  <a:latin typeface="Arial" charset="0"/>
                </a:rPr>
                <a:t>Behavioural Intervention</a:t>
              </a:r>
              <a:endParaRPr lang="en-US" sz="2000" dirty="0">
                <a:solidFill>
                  <a:srgbClr val="000000"/>
                </a:solidFill>
                <a:latin typeface="Arial" charset="0"/>
              </a:endParaRPr>
            </a:p>
          </p:txBody>
        </p:sp>
        <p:sp>
          <p:nvSpPr>
            <p:cNvPr id="4" name="Text Box 41"/>
            <p:cNvSpPr txBox="1">
              <a:spLocks noChangeArrowheads="1"/>
            </p:cNvSpPr>
            <p:nvPr/>
          </p:nvSpPr>
          <p:spPr bwMode="auto">
            <a:xfrm>
              <a:off x="5754537" y="5518973"/>
              <a:ext cx="1822110" cy="369332"/>
            </a:xfrm>
            <a:prstGeom prst="rect">
              <a:avLst/>
            </a:prstGeom>
            <a:noFill/>
            <a:ln w="9525">
              <a:noFill/>
              <a:miter lim="800000"/>
              <a:headEnd/>
              <a:tailEnd/>
            </a:ln>
          </p:spPr>
          <p:txBody>
            <a:bodyPr>
              <a:spAutoFit/>
            </a:bodyPr>
            <a:lstStyle/>
            <a:p>
              <a:pPr marL="285750" marR="0" lvl="0" indent="-285750" defTabSz="914400" eaLnBrk="1" fontAlgn="auto" latinLnBrk="0" hangingPunct="1">
                <a:lnSpc>
                  <a:spcPct val="100000"/>
                </a:lnSpc>
                <a:spcBef>
                  <a:spcPts val="0"/>
                </a:spcBef>
                <a:spcAft>
                  <a:spcPts val="0"/>
                </a:spcAft>
                <a:buClrTx/>
                <a:buSzTx/>
                <a:buFontTx/>
                <a:buNone/>
                <a:tabLst/>
                <a:defRPr/>
              </a:pPr>
              <a:endParaRPr lang="en-ZA" dirty="0">
                <a:solidFill>
                  <a:srgbClr val="C00000"/>
                </a:solidFill>
                <a:latin typeface="Arial" charset="0"/>
              </a:endParaRPr>
            </a:p>
          </p:txBody>
        </p:sp>
        <p:pic>
          <p:nvPicPr>
            <p:cNvPr id="63" name="Picture 62" descr="ABC.jpg"/>
            <p:cNvPicPr>
              <a:picLocks noChangeAspect="1"/>
            </p:cNvPicPr>
            <p:nvPr/>
          </p:nvPicPr>
          <p:blipFill>
            <a:blip r:embed="rId3" cstate="print"/>
            <a:stretch>
              <a:fillRect/>
            </a:stretch>
          </p:blipFill>
          <p:spPr>
            <a:xfrm>
              <a:off x="7489031" y="5274091"/>
              <a:ext cx="785786" cy="658723"/>
            </a:xfrm>
            <a:prstGeom prst="rect">
              <a:avLst/>
            </a:prstGeom>
          </p:spPr>
        </p:pic>
      </p:grpSp>
      <p:grpSp>
        <p:nvGrpSpPr>
          <p:cNvPr id="11" name="Group 10"/>
          <p:cNvGrpSpPr/>
          <p:nvPr/>
        </p:nvGrpSpPr>
        <p:grpSpPr>
          <a:xfrm>
            <a:off x="5369788" y="3645024"/>
            <a:ext cx="3594700" cy="1192778"/>
            <a:chOff x="5369788" y="3645024"/>
            <a:chExt cx="3594700" cy="1192778"/>
          </a:xfrm>
        </p:grpSpPr>
        <p:sp>
          <p:nvSpPr>
            <p:cNvPr id="19" name="Text Box 29"/>
            <p:cNvSpPr txBox="1">
              <a:spLocks noChangeArrowheads="1"/>
            </p:cNvSpPr>
            <p:nvPr/>
          </p:nvSpPr>
          <p:spPr bwMode="auto">
            <a:xfrm>
              <a:off x="6005203" y="3717032"/>
              <a:ext cx="2160587" cy="707886"/>
            </a:xfrm>
            <a:prstGeom prst="rect">
              <a:avLst/>
            </a:prstGeom>
            <a:noFill/>
            <a:ln w="9525">
              <a:noFill/>
              <a:miter lim="800000"/>
              <a:headEnd/>
              <a:tailEnd/>
            </a:ln>
          </p:spPr>
          <p:txBody>
            <a:bodyPr>
              <a:spAutoFit/>
            </a:bodyPr>
            <a:lstStyle/>
            <a:p>
              <a:pPr algn="ctr" defTabSz="457200" fontAlgn="auto">
                <a:spcBef>
                  <a:spcPct val="50000"/>
                </a:spcBef>
                <a:spcAft>
                  <a:spcPts val="0"/>
                </a:spcAft>
              </a:pPr>
              <a:r>
                <a:rPr lang="en-ZA" sz="2000" dirty="0">
                  <a:solidFill>
                    <a:srgbClr val="000000"/>
                  </a:solidFill>
                  <a:latin typeface="Arial" charset="0"/>
                </a:rPr>
                <a:t>HIV Counselling and Testing</a:t>
              </a:r>
              <a:endParaRPr lang="en-US" sz="2000" dirty="0">
                <a:solidFill>
                  <a:srgbClr val="000000"/>
                </a:solidFill>
                <a:latin typeface="Arial" charset="0"/>
              </a:endParaRPr>
            </a:p>
          </p:txBody>
        </p:sp>
        <p:sp>
          <p:nvSpPr>
            <p:cNvPr id="17" name="Text Box 42"/>
            <p:cNvSpPr txBox="1">
              <a:spLocks noChangeArrowheads="1"/>
            </p:cNvSpPr>
            <p:nvPr/>
          </p:nvSpPr>
          <p:spPr bwMode="auto">
            <a:xfrm>
              <a:off x="6300192" y="4376137"/>
              <a:ext cx="2571768" cy="461665"/>
            </a:xfrm>
            <a:prstGeom prst="rect">
              <a:avLst/>
            </a:prstGeom>
            <a:noFill/>
            <a:ln>
              <a:noFill/>
            </a:ln>
            <a:effectLst/>
            <a:extLst/>
          </p:spPr>
          <p:txBody>
            <a:bodyPr wrap="square">
              <a:spAutoFit/>
            </a:bodyPr>
            <a:lstStyle/>
            <a:p>
              <a:pPr defTabSz="457200" fontAlgn="auto">
                <a:spcBef>
                  <a:spcPts val="0"/>
                </a:spcBef>
                <a:spcAft>
                  <a:spcPts val="0"/>
                </a:spcAft>
                <a:defRPr/>
              </a:pPr>
              <a:r>
                <a:rPr lang="en-US" sz="1200" dirty="0">
                  <a:solidFill>
                    <a:prstClr val="black">
                      <a:lumMod val="65000"/>
                      <a:lumOff val="35000"/>
                    </a:prstClr>
                  </a:solidFill>
                  <a:latin typeface="Arial" charset="0"/>
                </a:rPr>
                <a:t>Coates T, Lancet 2000</a:t>
              </a:r>
            </a:p>
            <a:p>
              <a:pPr defTabSz="457200" fontAlgn="auto">
                <a:spcBef>
                  <a:spcPts val="0"/>
                </a:spcBef>
                <a:spcAft>
                  <a:spcPts val="0"/>
                </a:spcAft>
                <a:defRPr/>
              </a:pPr>
              <a:r>
                <a:rPr lang="en-US" sz="1200" dirty="0">
                  <a:solidFill>
                    <a:prstClr val="black">
                      <a:lumMod val="65000"/>
                      <a:lumOff val="35000"/>
                    </a:prstClr>
                  </a:solidFill>
                  <a:latin typeface="Arial" charset="0"/>
                </a:rPr>
                <a:t>Sweat M, Lancet 2011</a:t>
              </a:r>
            </a:p>
          </p:txBody>
        </p:sp>
        <p:pic>
          <p:nvPicPr>
            <p:cNvPr id="2050" name="Picture 2" descr="C&amp;T"/>
            <p:cNvPicPr>
              <a:picLocks noChangeAspect="1" noChangeArrowheads="1"/>
            </p:cNvPicPr>
            <p:nvPr/>
          </p:nvPicPr>
          <p:blipFill>
            <a:blip r:embed="rId4" cstate="print"/>
            <a:srcRect/>
            <a:stretch>
              <a:fillRect/>
            </a:stretch>
          </p:blipFill>
          <p:spPr bwMode="auto">
            <a:xfrm>
              <a:off x="8161212" y="3930203"/>
              <a:ext cx="803276" cy="537165"/>
            </a:xfrm>
            <a:prstGeom prst="rect">
              <a:avLst/>
            </a:prstGeom>
            <a:noFill/>
            <a:ln w="9525" algn="in">
              <a:noFill/>
              <a:miter lim="800000"/>
              <a:headEnd/>
              <a:tailEnd/>
            </a:ln>
            <a:effectLst/>
          </p:spPr>
        </p:pic>
        <p:cxnSp>
          <p:nvCxnSpPr>
            <p:cNvPr id="86" name="Straight Arrow Connector 85"/>
            <p:cNvCxnSpPr/>
            <p:nvPr/>
          </p:nvCxnSpPr>
          <p:spPr>
            <a:xfrm>
              <a:off x="5369788" y="3645024"/>
              <a:ext cx="714380" cy="428628"/>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5357818" y="2714620"/>
            <a:ext cx="3500462" cy="571504"/>
            <a:chOff x="5357818" y="2714620"/>
            <a:chExt cx="3500462" cy="571504"/>
          </a:xfrm>
        </p:grpSpPr>
        <p:grpSp>
          <p:nvGrpSpPr>
            <p:cNvPr id="67" name="Group 66"/>
            <p:cNvGrpSpPr/>
            <p:nvPr/>
          </p:nvGrpSpPr>
          <p:grpSpPr>
            <a:xfrm>
              <a:off x="6399132" y="2714620"/>
              <a:ext cx="2459148" cy="571504"/>
              <a:chOff x="6088152" y="2714620"/>
              <a:chExt cx="2459148" cy="571504"/>
            </a:xfrm>
          </p:grpSpPr>
          <p:pic>
            <p:nvPicPr>
              <p:cNvPr id="60" name="Picture 59" descr="Male_Condom.jpg"/>
              <p:cNvPicPr>
                <a:picLocks noChangeAspect="1"/>
              </p:cNvPicPr>
              <p:nvPr/>
            </p:nvPicPr>
            <p:blipFill>
              <a:blip r:embed="rId5" cstate="print"/>
              <a:srcRect t="9821" r="26897"/>
              <a:stretch>
                <a:fillRect/>
              </a:stretch>
            </p:blipFill>
            <p:spPr>
              <a:xfrm>
                <a:off x="7929586" y="2714620"/>
                <a:ext cx="617714" cy="571504"/>
              </a:xfrm>
              <a:prstGeom prst="rect">
                <a:avLst/>
              </a:prstGeom>
            </p:spPr>
          </p:pic>
          <p:sp>
            <p:nvSpPr>
              <p:cNvPr id="61" name="Rectangle 60"/>
              <p:cNvSpPr/>
              <p:nvPr/>
            </p:nvSpPr>
            <p:spPr>
              <a:xfrm>
                <a:off x="6088152" y="2816725"/>
                <a:ext cx="1736373" cy="369332"/>
              </a:xfrm>
              <a:prstGeom prst="rect">
                <a:avLst/>
              </a:prstGeom>
            </p:spPr>
            <p:txBody>
              <a:bodyPr wrap="none">
                <a:spAutoFit/>
              </a:bodyPr>
              <a:lstStyle/>
              <a:p>
                <a:pPr algn="ctr" defTabSz="457200" fontAlgn="auto">
                  <a:spcBef>
                    <a:spcPct val="50000"/>
                  </a:spcBef>
                  <a:spcAft>
                    <a:spcPts val="0"/>
                  </a:spcAft>
                </a:pPr>
                <a:r>
                  <a:rPr lang="en-ZA" dirty="0">
                    <a:solidFill>
                      <a:srgbClr val="000000"/>
                    </a:solidFill>
                    <a:latin typeface="Arial" charset="0"/>
                  </a:rPr>
                  <a:t>Male Condoms</a:t>
                </a:r>
                <a:endParaRPr lang="en-US" dirty="0">
                  <a:solidFill>
                    <a:srgbClr val="000000"/>
                  </a:solidFill>
                  <a:latin typeface="Arial" charset="0"/>
                </a:endParaRPr>
              </a:p>
            </p:txBody>
          </p:sp>
        </p:grpSp>
        <p:cxnSp>
          <p:nvCxnSpPr>
            <p:cNvPr id="88" name="Straight Arrow Connector 87"/>
            <p:cNvCxnSpPr>
              <a:endCxn id="61" idx="1"/>
            </p:cNvCxnSpPr>
            <p:nvPr/>
          </p:nvCxnSpPr>
          <p:spPr>
            <a:xfrm>
              <a:off x="5357818" y="3000372"/>
              <a:ext cx="1041314" cy="1019"/>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5203579" y="1857364"/>
            <a:ext cx="3583263" cy="962721"/>
            <a:chOff x="5203579" y="1857364"/>
            <a:chExt cx="3583263" cy="962721"/>
          </a:xfrm>
        </p:grpSpPr>
        <p:grpSp>
          <p:nvGrpSpPr>
            <p:cNvPr id="68" name="Group 67"/>
            <p:cNvGrpSpPr/>
            <p:nvPr/>
          </p:nvGrpSpPr>
          <p:grpSpPr>
            <a:xfrm>
              <a:off x="6177109" y="1857364"/>
              <a:ext cx="2609733" cy="572400"/>
              <a:chOff x="5757783" y="1571612"/>
              <a:chExt cx="2609733" cy="572400"/>
            </a:xfrm>
          </p:grpSpPr>
          <p:pic>
            <p:nvPicPr>
              <p:cNvPr id="59" name="Picture 58" descr="female_condoms_1.jpg"/>
              <p:cNvPicPr>
                <a:picLocks noChangeAspect="1"/>
              </p:cNvPicPr>
              <p:nvPr/>
            </p:nvPicPr>
            <p:blipFill>
              <a:blip r:embed="rId6" cstate="print"/>
              <a:stretch>
                <a:fillRect/>
              </a:stretch>
            </p:blipFill>
            <p:spPr>
              <a:xfrm>
                <a:off x="7858148" y="1571612"/>
                <a:ext cx="509368" cy="572400"/>
              </a:xfrm>
              <a:prstGeom prst="rect">
                <a:avLst/>
              </a:prstGeom>
            </p:spPr>
          </p:pic>
          <p:sp>
            <p:nvSpPr>
              <p:cNvPr id="62" name="Rectangle 61"/>
              <p:cNvSpPr/>
              <p:nvPr/>
            </p:nvSpPr>
            <p:spPr>
              <a:xfrm>
                <a:off x="5757783" y="1697641"/>
                <a:ext cx="2005677" cy="369332"/>
              </a:xfrm>
              <a:prstGeom prst="rect">
                <a:avLst/>
              </a:prstGeom>
            </p:spPr>
            <p:txBody>
              <a:bodyPr wrap="none">
                <a:spAutoFit/>
              </a:bodyPr>
              <a:lstStyle/>
              <a:p>
                <a:pPr algn="ctr" defTabSz="457200" fontAlgn="auto">
                  <a:spcBef>
                    <a:spcPct val="50000"/>
                  </a:spcBef>
                  <a:spcAft>
                    <a:spcPts val="0"/>
                  </a:spcAft>
                </a:pPr>
                <a:r>
                  <a:rPr lang="en-ZA" dirty="0">
                    <a:solidFill>
                      <a:srgbClr val="000000"/>
                    </a:solidFill>
                    <a:latin typeface="Arial" charset="0"/>
                  </a:rPr>
                  <a:t>Female Condoms</a:t>
                </a:r>
                <a:endParaRPr lang="en-US" dirty="0">
                  <a:solidFill>
                    <a:srgbClr val="000000"/>
                  </a:solidFill>
                  <a:latin typeface="Arial" charset="0"/>
                </a:endParaRPr>
              </a:p>
            </p:txBody>
          </p:sp>
        </p:grpSp>
        <p:cxnSp>
          <p:nvCxnSpPr>
            <p:cNvPr id="90" name="Straight Arrow Connector 89"/>
            <p:cNvCxnSpPr>
              <a:endCxn id="62" idx="1"/>
            </p:cNvCxnSpPr>
            <p:nvPr/>
          </p:nvCxnSpPr>
          <p:spPr>
            <a:xfrm flipV="1">
              <a:off x="5203579" y="2168059"/>
              <a:ext cx="973530" cy="652026"/>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4774542" y="647072"/>
            <a:ext cx="3901914" cy="1845823"/>
            <a:chOff x="4774542" y="647072"/>
            <a:chExt cx="3901914" cy="1845823"/>
          </a:xfrm>
        </p:grpSpPr>
        <p:grpSp>
          <p:nvGrpSpPr>
            <p:cNvPr id="64" name="Group 63"/>
            <p:cNvGrpSpPr/>
            <p:nvPr/>
          </p:nvGrpSpPr>
          <p:grpSpPr>
            <a:xfrm>
              <a:off x="5871514" y="647072"/>
              <a:ext cx="2804942" cy="1125744"/>
              <a:chOff x="3583937" y="428604"/>
              <a:chExt cx="2804942" cy="1125744"/>
            </a:xfrm>
          </p:grpSpPr>
          <p:pic>
            <p:nvPicPr>
              <p:cNvPr id="40" name="Picture 5" descr="tablets 2"/>
              <p:cNvPicPr>
                <a:picLocks noChangeAspect="1" noChangeArrowheads="1"/>
              </p:cNvPicPr>
              <p:nvPr/>
            </p:nvPicPr>
            <p:blipFill>
              <a:blip r:embed="rId7"/>
              <a:srcRect t="3073" r="3345"/>
              <a:stretch>
                <a:fillRect/>
              </a:stretch>
            </p:blipFill>
            <p:spPr bwMode="auto">
              <a:xfrm>
                <a:off x="5405521" y="428604"/>
                <a:ext cx="695326" cy="758987"/>
              </a:xfrm>
              <a:prstGeom prst="rect">
                <a:avLst/>
              </a:prstGeom>
              <a:noFill/>
              <a:ln w="9525">
                <a:noFill/>
                <a:miter lim="800000"/>
                <a:headEnd/>
                <a:tailEnd/>
              </a:ln>
            </p:spPr>
          </p:pic>
          <p:sp>
            <p:nvSpPr>
              <p:cNvPr id="41" name="Text Box 8"/>
              <p:cNvSpPr txBox="1">
                <a:spLocks noChangeArrowheads="1"/>
              </p:cNvSpPr>
              <p:nvPr/>
            </p:nvSpPr>
            <p:spPr bwMode="auto">
              <a:xfrm>
                <a:off x="3583937" y="630438"/>
                <a:ext cx="1724822" cy="707886"/>
              </a:xfrm>
              <a:prstGeom prst="rect">
                <a:avLst/>
              </a:prstGeom>
              <a:noFill/>
              <a:ln w="9525">
                <a:noFill/>
                <a:miter lim="800000"/>
                <a:headEnd/>
                <a:tailEnd/>
              </a:ln>
            </p:spPr>
            <p:txBody>
              <a:bodyPr>
                <a:spAutoFit/>
              </a:bodyPr>
              <a:lstStyle/>
              <a:p>
                <a:pPr algn="ctr" defTabSz="457200" fontAlgn="auto">
                  <a:spcBef>
                    <a:spcPct val="50000"/>
                  </a:spcBef>
                  <a:spcAft>
                    <a:spcPts val="0"/>
                  </a:spcAft>
                </a:pPr>
                <a:r>
                  <a:rPr lang="en-ZA" sz="2000" dirty="0">
                    <a:solidFill>
                      <a:srgbClr val="000000"/>
                    </a:solidFill>
                    <a:latin typeface="Arial" charset="0"/>
                  </a:rPr>
                  <a:t>Treatment of STIs</a:t>
                </a:r>
                <a:endParaRPr lang="en-US" sz="2000" dirty="0">
                  <a:solidFill>
                    <a:srgbClr val="000000"/>
                  </a:solidFill>
                  <a:latin typeface="Arial" charset="0"/>
                </a:endParaRPr>
              </a:p>
            </p:txBody>
          </p:sp>
          <p:sp>
            <p:nvSpPr>
              <p:cNvPr id="43" name="Text Box 42"/>
              <p:cNvSpPr txBox="1">
                <a:spLocks noChangeArrowheads="1"/>
              </p:cNvSpPr>
              <p:nvPr/>
            </p:nvSpPr>
            <p:spPr bwMode="auto">
              <a:xfrm>
                <a:off x="3744112" y="1277349"/>
                <a:ext cx="2644767" cy="276999"/>
              </a:xfrm>
              <a:prstGeom prst="rect">
                <a:avLst/>
              </a:prstGeom>
              <a:noFill/>
              <a:ln>
                <a:noFill/>
              </a:ln>
              <a:effectLst/>
              <a:extLst/>
            </p:spPr>
            <p:txBody>
              <a:bodyPr wrap="square">
                <a:spAutoFit/>
              </a:bodyPr>
              <a:lstStyle/>
              <a:p>
                <a:pPr defTabSz="457200" fontAlgn="auto">
                  <a:spcBef>
                    <a:spcPts val="0"/>
                  </a:spcBef>
                  <a:spcAft>
                    <a:spcPts val="0"/>
                  </a:spcAft>
                  <a:defRPr/>
                </a:pPr>
                <a:r>
                  <a:rPr lang="en-US" sz="1200" dirty="0" err="1">
                    <a:solidFill>
                      <a:prstClr val="black">
                        <a:lumMod val="65000"/>
                        <a:lumOff val="35000"/>
                      </a:prstClr>
                    </a:solidFill>
                    <a:latin typeface="Arial" charset="0"/>
                  </a:rPr>
                  <a:t>Grosskurth</a:t>
                </a:r>
                <a:r>
                  <a:rPr lang="en-US" sz="1200" dirty="0">
                    <a:solidFill>
                      <a:prstClr val="black">
                        <a:lumMod val="65000"/>
                        <a:lumOff val="35000"/>
                      </a:prstClr>
                    </a:solidFill>
                    <a:latin typeface="Arial" charset="0"/>
                  </a:rPr>
                  <a:t> H, Lancet 2000</a:t>
                </a:r>
              </a:p>
            </p:txBody>
          </p:sp>
        </p:grpSp>
        <p:cxnSp>
          <p:nvCxnSpPr>
            <p:cNvPr id="92" name="Straight Arrow Connector 91"/>
            <p:cNvCxnSpPr/>
            <p:nvPr/>
          </p:nvCxnSpPr>
          <p:spPr>
            <a:xfrm rot="5400000" flipH="1" flipV="1">
              <a:off x="4734350" y="1287094"/>
              <a:ext cx="1245993" cy="1165610"/>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3286116" y="214290"/>
            <a:ext cx="2430462" cy="2157121"/>
            <a:chOff x="3286116" y="214290"/>
            <a:chExt cx="2430462" cy="2157121"/>
          </a:xfrm>
        </p:grpSpPr>
        <p:grpSp>
          <p:nvGrpSpPr>
            <p:cNvPr id="69" name="Group 68"/>
            <p:cNvGrpSpPr/>
            <p:nvPr/>
          </p:nvGrpSpPr>
          <p:grpSpPr>
            <a:xfrm>
              <a:off x="3286116" y="214290"/>
              <a:ext cx="2430462" cy="1293967"/>
              <a:chOff x="3071802" y="638224"/>
              <a:chExt cx="2430462" cy="1293967"/>
            </a:xfrm>
          </p:grpSpPr>
          <p:sp>
            <p:nvSpPr>
              <p:cNvPr id="36" name="Text Box 15"/>
              <p:cNvSpPr txBox="1">
                <a:spLocks noChangeArrowheads="1"/>
              </p:cNvSpPr>
              <p:nvPr/>
            </p:nvSpPr>
            <p:spPr bwMode="auto">
              <a:xfrm>
                <a:off x="3379416" y="638224"/>
                <a:ext cx="1708544" cy="701776"/>
              </a:xfrm>
              <a:prstGeom prst="rect">
                <a:avLst/>
              </a:prstGeom>
              <a:noFill/>
              <a:ln w="9525">
                <a:noFill/>
                <a:miter lim="800000"/>
                <a:headEnd/>
                <a:tailEnd/>
              </a:ln>
            </p:spPr>
            <p:txBody>
              <a:bodyPr wrap="square">
                <a:spAutoFit/>
              </a:bodyPr>
              <a:lstStyle/>
              <a:p>
                <a:pPr algn="ctr" defTabSz="457200" fontAlgn="auto">
                  <a:spcBef>
                    <a:spcPct val="50000"/>
                  </a:spcBef>
                  <a:spcAft>
                    <a:spcPts val="0"/>
                  </a:spcAft>
                </a:pPr>
                <a:r>
                  <a:rPr lang="en-ZA" sz="2000" dirty="0">
                    <a:solidFill>
                      <a:srgbClr val="000000"/>
                    </a:solidFill>
                    <a:latin typeface="Arial" charset="0"/>
                  </a:rPr>
                  <a:t>Male circumcision</a:t>
                </a:r>
                <a:endParaRPr lang="en-US" sz="2000" dirty="0">
                  <a:solidFill>
                    <a:srgbClr val="000000"/>
                  </a:solidFill>
                  <a:latin typeface="Arial" charset="0"/>
                </a:endParaRPr>
              </a:p>
            </p:txBody>
          </p:sp>
          <p:pic>
            <p:nvPicPr>
              <p:cNvPr id="38" name="Picture 17" descr="scalpel 2"/>
              <p:cNvPicPr>
                <a:picLocks noChangeAspect="1" noChangeArrowheads="1"/>
              </p:cNvPicPr>
              <p:nvPr/>
            </p:nvPicPr>
            <p:blipFill>
              <a:blip r:embed="rId8"/>
              <a:srcRect/>
              <a:stretch>
                <a:fillRect/>
              </a:stretch>
            </p:blipFill>
            <p:spPr bwMode="auto">
              <a:xfrm>
                <a:off x="4906523" y="711097"/>
                <a:ext cx="573638" cy="579492"/>
              </a:xfrm>
              <a:prstGeom prst="rect">
                <a:avLst/>
              </a:prstGeom>
              <a:noFill/>
              <a:ln w="9525">
                <a:noFill/>
                <a:miter lim="800000"/>
                <a:headEnd/>
                <a:tailEnd/>
              </a:ln>
            </p:spPr>
          </p:pic>
          <p:sp>
            <p:nvSpPr>
              <p:cNvPr id="35" name="Text Box 42"/>
              <p:cNvSpPr txBox="1">
                <a:spLocks noChangeArrowheads="1"/>
              </p:cNvSpPr>
              <p:nvPr/>
            </p:nvSpPr>
            <p:spPr bwMode="auto">
              <a:xfrm>
                <a:off x="3071802" y="1285860"/>
                <a:ext cx="2430462" cy="646331"/>
              </a:xfrm>
              <a:prstGeom prst="rect">
                <a:avLst/>
              </a:prstGeom>
              <a:noFill/>
              <a:ln>
                <a:noFill/>
              </a:ln>
              <a:effectLst/>
              <a:extLst/>
            </p:spPr>
            <p:txBody>
              <a:bodyPr>
                <a:spAutoFit/>
              </a:bodyPr>
              <a:lstStyle/>
              <a:p>
                <a:pPr algn="ctr" defTabSz="457200" fontAlgn="auto">
                  <a:spcBef>
                    <a:spcPts val="0"/>
                  </a:spcBef>
                  <a:spcAft>
                    <a:spcPts val="0"/>
                  </a:spcAft>
                  <a:defRPr/>
                </a:pPr>
                <a:r>
                  <a:rPr lang="en-US" sz="1200" dirty="0" err="1">
                    <a:solidFill>
                      <a:prstClr val="black">
                        <a:lumMod val="65000"/>
                        <a:lumOff val="35000"/>
                      </a:prstClr>
                    </a:solidFill>
                    <a:latin typeface="Arial" charset="0"/>
                  </a:rPr>
                  <a:t>Auvert</a:t>
                </a:r>
                <a:r>
                  <a:rPr lang="en-US" sz="1200" dirty="0">
                    <a:solidFill>
                      <a:prstClr val="black">
                        <a:lumMod val="65000"/>
                        <a:lumOff val="35000"/>
                      </a:prstClr>
                    </a:solidFill>
                    <a:latin typeface="Arial" charset="0"/>
                  </a:rPr>
                  <a:t> B, </a:t>
                </a:r>
                <a:r>
                  <a:rPr lang="en-US" sz="1200" dirty="0" err="1">
                    <a:solidFill>
                      <a:prstClr val="black">
                        <a:lumMod val="65000"/>
                        <a:lumOff val="35000"/>
                      </a:prstClr>
                    </a:solidFill>
                    <a:latin typeface="Arial" charset="0"/>
                  </a:rPr>
                  <a:t>PloS</a:t>
                </a:r>
                <a:r>
                  <a:rPr lang="en-US" sz="1200" dirty="0">
                    <a:solidFill>
                      <a:prstClr val="black">
                        <a:lumMod val="65000"/>
                        <a:lumOff val="35000"/>
                      </a:prstClr>
                    </a:solidFill>
                    <a:latin typeface="Arial" charset="0"/>
                  </a:rPr>
                  <a:t> Med 2005</a:t>
                </a:r>
              </a:p>
              <a:p>
                <a:pPr algn="ctr" defTabSz="457200" fontAlgn="auto">
                  <a:spcBef>
                    <a:spcPts val="0"/>
                  </a:spcBef>
                  <a:spcAft>
                    <a:spcPts val="0"/>
                  </a:spcAft>
                  <a:defRPr/>
                </a:pPr>
                <a:r>
                  <a:rPr lang="en-US" sz="1200" dirty="0">
                    <a:solidFill>
                      <a:prstClr val="black">
                        <a:lumMod val="65000"/>
                        <a:lumOff val="35000"/>
                      </a:prstClr>
                    </a:solidFill>
                    <a:latin typeface="Arial" charset="0"/>
                  </a:rPr>
                  <a:t> Gray R, Lancet 2007</a:t>
                </a:r>
              </a:p>
              <a:p>
                <a:pPr algn="ctr" defTabSz="457200" fontAlgn="auto">
                  <a:spcBef>
                    <a:spcPts val="0"/>
                  </a:spcBef>
                  <a:spcAft>
                    <a:spcPts val="0"/>
                  </a:spcAft>
                  <a:defRPr/>
                </a:pPr>
                <a:r>
                  <a:rPr lang="en-US" sz="1200" dirty="0">
                    <a:solidFill>
                      <a:prstClr val="black">
                        <a:lumMod val="65000"/>
                        <a:lumOff val="35000"/>
                      </a:prstClr>
                    </a:solidFill>
                    <a:latin typeface="Arial" charset="0"/>
                  </a:rPr>
                  <a:t>Bailey R, Lancet 2007</a:t>
                </a:r>
              </a:p>
            </p:txBody>
          </p:sp>
        </p:grpSp>
        <p:cxnSp>
          <p:nvCxnSpPr>
            <p:cNvPr id="95" name="Straight Arrow Connector 94"/>
            <p:cNvCxnSpPr/>
            <p:nvPr/>
          </p:nvCxnSpPr>
          <p:spPr>
            <a:xfrm rot="5400000" flipH="1" flipV="1">
              <a:off x="4051147" y="1938677"/>
              <a:ext cx="863153" cy="2316"/>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67544" y="1753714"/>
            <a:ext cx="2662708" cy="1292823"/>
            <a:chOff x="3329231" y="5241255"/>
            <a:chExt cx="2662708" cy="1292823"/>
          </a:xfrm>
        </p:grpSpPr>
        <p:sp>
          <p:nvSpPr>
            <p:cNvPr id="31" name="Text Box 11"/>
            <p:cNvSpPr txBox="1">
              <a:spLocks noChangeArrowheads="1"/>
            </p:cNvSpPr>
            <p:nvPr/>
          </p:nvSpPr>
          <p:spPr bwMode="auto">
            <a:xfrm>
              <a:off x="3636845" y="5241255"/>
              <a:ext cx="2303307" cy="708025"/>
            </a:xfrm>
            <a:prstGeom prst="rect">
              <a:avLst/>
            </a:prstGeom>
            <a:noFill/>
            <a:ln w="9525">
              <a:noFill/>
              <a:miter lim="800000"/>
              <a:headEnd/>
              <a:tailEnd/>
            </a:ln>
          </p:spPr>
          <p:txBody>
            <a:bodyPr>
              <a:spAutoFit/>
            </a:bodyPr>
            <a:lstStyle/>
            <a:p>
              <a:pPr algn="ctr" defTabSz="457200" fontAlgn="auto">
                <a:spcBef>
                  <a:spcPct val="50000"/>
                </a:spcBef>
                <a:spcAft>
                  <a:spcPts val="0"/>
                </a:spcAft>
              </a:pPr>
              <a:r>
                <a:rPr lang="en-ZA" sz="2000" dirty="0">
                  <a:solidFill>
                    <a:srgbClr val="000000"/>
                  </a:solidFill>
                  <a:latin typeface="Arial" charset="0"/>
                </a:rPr>
                <a:t>Treatment for prevention</a:t>
              </a:r>
              <a:endParaRPr lang="en-US" sz="2000" dirty="0">
                <a:solidFill>
                  <a:srgbClr val="000000"/>
                </a:solidFill>
                <a:latin typeface="Arial" charset="0"/>
              </a:endParaRPr>
            </a:p>
          </p:txBody>
        </p:sp>
        <p:pic>
          <p:nvPicPr>
            <p:cNvPr id="29" name="Picture 22" descr="tablets 3"/>
            <p:cNvPicPr>
              <a:picLocks noChangeAspect="1" noChangeArrowheads="1"/>
            </p:cNvPicPr>
            <p:nvPr/>
          </p:nvPicPr>
          <p:blipFill>
            <a:blip r:embed="rId9"/>
            <a:srcRect/>
            <a:stretch>
              <a:fillRect/>
            </a:stretch>
          </p:blipFill>
          <p:spPr bwMode="auto">
            <a:xfrm>
              <a:off x="3329231" y="5443561"/>
              <a:ext cx="666705" cy="793751"/>
            </a:xfrm>
            <a:prstGeom prst="rect">
              <a:avLst/>
            </a:prstGeom>
            <a:noFill/>
            <a:ln w="9525">
              <a:noFill/>
              <a:miter lim="800000"/>
              <a:headEnd/>
              <a:tailEnd/>
            </a:ln>
          </p:spPr>
        </p:pic>
        <p:sp>
          <p:nvSpPr>
            <p:cNvPr id="30" name="Text Box 42"/>
            <p:cNvSpPr txBox="1">
              <a:spLocks noChangeArrowheads="1"/>
            </p:cNvSpPr>
            <p:nvPr/>
          </p:nvSpPr>
          <p:spPr bwMode="auto">
            <a:xfrm>
              <a:off x="4032863" y="5887747"/>
              <a:ext cx="1959076" cy="646331"/>
            </a:xfrm>
            <a:prstGeom prst="rect">
              <a:avLst/>
            </a:prstGeom>
            <a:noFill/>
            <a:ln>
              <a:noFill/>
            </a:ln>
            <a:effectLst/>
            <a:extLst/>
          </p:spPr>
          <p:txBody>
            <a:bodyPr wrap="square">
              <a:spAutoFit/>
            </a:bodyPr>
            <a:lstStyle/>
            <a:p>
              <a:pPr defTabSz="457200" fontAlgn="auto">
                <a:spcBef>
                  <a:spcPts val="0"/>
                </a:spcBef>
                <a:spcAft>
                  <a:spcPts val="0"/>
                </a:spcAft>
                <a:defRPr/>
              </a:pPr>
              <a:r>
                <a:rPr lang="en-US" sz="1200" dirty="0">
                  <a:solidFill>
                    <a:prstClr val="black">
                      <a:lumMod val="65000"/>
                      <a:lumOff val="35000"/>
                    </a:prstClr>
                  </a:solidFill>
                  <a:latin typeface="Arial" charset="0"/>
                </a:rPr>
                <a:t>Cohen M, NEJM, 2011</a:t>
              </a:r>
            </a:p>
            <a:p>
              <a:pPr defTabSz="457200" fontAlgn="auto">
                <a:spcBef>
                  <a:spcPts val="0"/>
                </a:spcBef>
                <a:spcAft>
                  <a:spcPts val="0"/>
                </a:spcAft>
                <a:defRPr/>
              </a:pPr>
              <a:r>
                <a:rPr lang="en-US" sz="1200" dirty="0">
                  <a:solidFill>
                    <a:prstClr val="black">
                      <a:lumMod val="65000"/>
                      <a:lumOff val="35000"/>
                    </a:prstClr>
                  </a:solidFill>
                  <a:latin typeface="Arial" charset="0"/>
                </a:rPr>
                <a:t>Donnell D, Lancet 2010</a:t>
              </a:r>
            </a:p>
            <a:p>
              <a:pPr defTabSz="457200" fontAlgn="auto">
                <a:spcBef>
                  <a:spcPts val="0"/>
                </a:spcBef>
                <a:spcAft>
                  <a:spcPts val="0"/>
                </a:spcAft>
                <a:defRPr/>
              </a:pPr>
              <a:r>
                <a:rPr lang="en-US" sz="1200" dirty="0" err="1">
                  <a:solidFill>
                    <a:prstClr val="black">
                      <a:lumMod val="65000"/>
                      <a:lumOff val="35000"/>
                    </a:prstClr>
                  </a:solidFill>
                  <a:latin typeface="Arial" charset="0"/>
                </a:rPr>
                <a:t>Tanser</a:t>
              </a:r>
              <a:r>
                <a:rPr lang="en-US" sz="1200" dirty="0">
                  <a:solidFill>
                    <a:prstClr val="black">
                      <a:lumMod val="65000"/>
                      <a:lumOff val="35000"/>
                    </a:prstClr>
                  </a:solidFill>
                  <a:latin typeface="Arial" charset="0"/>
                </a:rPr>
                <a:t>, Science 2013</a:t>
              </a:r>
            </a:p>
          </p:txBody>
        </p:sp>
      </p:grpSp>
      <p:cxnSp>
        <p:nvCxnSpPr>
          <p:cNvPr id="114" name="Straight Arrow Connector 113"/>
          <p:cNvCxnSpPr/>
          <p:nvPr/>
        </p:nvCxnSpPr>
        <p:spPr>
          <a:xfrm>
            <a:off x="4596486" y="4235783"/>
            <a:ext cx="23035" cy="1129206"/>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739330" y="2103678"/>
            <a:ext cx="1256606" cy="1037291"/>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307634" y="3567417"/>
            <a:ext cx="3441699" cy="1797298"/>
            <a:chOff x="73883" y="4017258"/>
            <a:chExt cx="3441699" cy="1797298"/>
          </a:xfrm>
        </p:grpSpPr>
        <p:sp>
          <p:nvSpPr>
            <p:cNvPr id="76" name="Text Box 42"/>
            <p:cNvSpPr txBox="1">
              <a:spLocks noChangeArrowheads="1"/>
            </p:cNvSpPr>
            <p:nvPr/>
          </p:nvSpPr>
          <p:spPr bwMode="auto">
            <a:xfrm>
              <a:off x="742863" y="4798893"/>
              <a:ext cx="2772719" cy="1015663"/>
            </a:xfrm>
            <a:prstGeom prst="rect">
              <a:avLst/>
            </a:prstGeom>
            <a:noFill/>
            <a:ln>
              <a:noFill/>
            </a:ln>
            <a:effectLst/>
            <a:extLst/>
          </p:spPr>
          <p:txBody>
            <a:bodyPr wrap="square">
              <a:spAutoFit/>
            </a:bodyPr>
            <a:lstStyle/>
            <a:p>
              <a:pPr defTabSz="457200" fontAlgn="auto">
                <a:spcBef>
                  <a:spcPts val="0"/>
                </a:spcBef>
                <a:spcAft>
                  <a:spcPts val="0"/>
                </a:spcAft>
                <a:defRPr/>
              </a:pPr>
              <a:r>
                <a:rPr lang="en-US" sz="1200" dirty="0">
                  <a:solidFill>
                    <a:prstClr val="white">
                      <a:lumMod val="50000"/>
                    </a:prstClr>
                  </a:solidFill>
                  <a:latin typeface="Arial" charset="0"/>
                </a:rPr>
                <a:t>Grant R, NEJM 2010 (MSM)</a:t>
              </a:r>
            </a:p>
            <a:p>
              <a:pPr defTabSz="457200" fontAlgn="auto">
                <a:spcBef>
                  <a:spcPts val="0"/>
                </a:spcBef>
                <a:spcAft>
                  <a:spcPts val="0"/>
                </a:spcAft>
                <a:defRPr/>
              </a:pPr>
              <a:r>
                <a:rPr lang="en-US" sz="1200" dirty="0" err="1">
                  <a:solidFill>
                    <a:prstClr val="white">
                      <a:lumMod val="50000"/>
                    </a:prstClr>
                  </a:solidFill>
                  <a:latin typeface="Arial" charset="0"/>
                </a:rPr>
                <a:t>Baeten</a:t>
              </a:r>
              <a:r>
                <a:rPr lang="en-US" sz="1200" dirty="0">
                  <a:solidFill>
                    <a:prstClr val="white">
                      <a:lumMod val="50000"/>
                    </a:prstClr>
                  </a:solidFill>
                  <a:latin typeface="Arial" charset="0"/>
                </a:rPr>
                <a:t> J , NEJM 2012 (Couples)</a:t>
              </a:r>
            </a:p>
            <a:p>
              <a:pPr defTabSz="457200" fontAlgn="auto">
                <a:spcBef>
                  <a:spcPts val="0"/>
                </a:spcBef>
                <a:spcAft>
                  <a:spcPts val="0"/>
                </a:spcAft>
                <a:defRPr/>
              </a:pPr>
              <a:r>
                <a:rPr lang="en-US" sz="1200" dirty="0">
                  <a:solidFill>
                    <a:prstClr val="white">
                      <a:lumMod val="50000"/>
                    </a:prstClr>
                  </a:solidFill>
                  <a:latin typeface="Arial" charset="0"/>
                </a:rPr>
                <a:t>Paxton L, NEJM 2012 (Heterosexuals)</a:t>
              </a:r>
            </a:p>
            <a:p>
              <a:pPr defTabSz="457200" fontAlgn="auto">
                <a:spcBef>
                  <a:spcPts val="0"/>
                </a:spcBef>
                <a:spcAft>
                  <a:spcPts val="0"/>
                </a:spcAft>
                <a:defRPr/>
              </a:pPr>
              <a:r>
                <a:rPr lang="en-US" sz="1200" dirty="0" err="1">
                  <a:solidFill>
                    <a:prstClr val="white">
                      <a:lumMod val="50000"/>
                    </a:prstClr>
                  </a:solidFill>
                  <a:latin typeface="Arial" charset="0"/>
                </a:rPr>
                <a:t>Choopanya</a:t>
              </a:r>
              <a:r>
                <a:rPr lang="en-US" sz="1200" dirty="0">
                  <a:solidFill>
                    <a:prstClr val="white">
                      <a:lumMod val="50000"/>
                    </a:prstClr>
                  </a:solidFill>
                  <a:latin typeface="Arial" charset="0"/>
                </a:rPr>
                <a:t> K, Lancet 2013 (IDU)</a:t>
              </a:r>
            </a:p>
          </p:txBody>
        </p:sp>
        <p:sp>
          <p:nvSpPr>
            <p:cNvPr id="77" name="Text Box 20"/>
            <p:cNvSpPr txBox="1">
              <a:spLocks noChangeArrowheads="1"/>
            </p:cNvSpPr>
            <p:nvPr/>
          </p:nvSpPr>
          <p:spPr bwMode="auto">
            <a:xfrm>
              <a:off x="431229" y="4017258"/>
              <a:ext cx="2652305" cy="707886"/>
            </a:xfrm>
            <a:prstGeom prst="rect">
              <a:avLst/>
            </a:prstGeom>
            <a:noFill/>
            <a:ln>
              <a:noFill/>
            </a:ln>
            <a:effectLst/>
            <a:extLst/>
          </p:spPr>
          <p:txBody>
            <a:bodyPr wrap="square">
              <a:spAutoFit/>
            </a:bodyPr>
            <a:lstStyle/>
            <a:p>
              <a:pPr algn="ctr" defTabSz="457200" fontAlgn="auto">
                <a:spcBef>
                  <a:spcPct val="20000"/>
                </a:spcBef>
                <a:spcAft>
                  <a:spcPts val="0"/>
                </a:spcAft>
                <a:defRPr/>
              </a:pPr>
              <a:r>
                <a:rPr lang="en-ZA" sz="2000" dirty="0">
                  <a:solidFill>
                    <a:prstClr val="black"/>
                  </a:solidFill>
                  <a:latin typeface="Arial" charset="0"/>
                </a:rPr>
                <a:t>Oral pre-exposure prophylaxis</a:t>
              </a:r>
              <a:endParaRPr lang="en-ZA" sz="3200" dirty="0">
                <a:solidFill>
                  <a:prstClr val="black"/>
                </a:solidFill>
                <a:latin typeface="Arial" charset="0"/>
              </a:endParaRPr>
            </a:p>
          </p:txBody>
        </p:sp>
        <p:pic>
          <p:nvPicPr>
            <p:cNvPr id="78" name="Picture 77" descr="Truvada.jpg"/>
            <p:cNvPicPr>
              <a:picLocks noChangeAspect="1"/>
            </p:cNvPicPr>
            <p:nvPr/>
          </p:nvPicPr>
          <p:blipFill>
            <a:blip r:embed="rId10" cstate="print"/>
            <a:srcRect l="17803" r="27273" b="4615"/>
            <a:stretch>
              <a:fillRect/>
            </a:stretch>
          </p:blipFill>
          <p:spPr>
            <a:xfrm>
              <a:off x="73883" y="4392568"/>
              <a:ext cx="661254" cy="790714"/>
            </a:xfrm>
            <a:prstGeom prst="rect">
              <a:avLst/>
            </a:prstGeom>
          </p:spPr>
        </p:pic>
      </p:grpSp>
      <p:sp>
        <p:nvSpPr>
          <p:cNvPr id="80" name="Text Box 20"/>
          <p:cNvSpPr txBox="1">
            <a:spLocks noChangeArrowheads="1"/>
          </p:cNvSpPr>
          <p:nvPr/>
        </p:nvSpPr>
        <p:spPr bwMode="auto">
          <a:xfrm>
            <a:off x="2969832" y="5392390"/>
            <a:ext cx="2901950" cy="707886"/>
          </a:xfrm>
          <a:prstGeom prst="rect">
            <a:avLst/>
          </a:prstGeom>
          <a:noFill/>
          <a:ln>
            <a:noFill/>
          </a:ln>
          <a:effectLst/>
          <a:extLst/>
        </p:spPr>
        <p:txBody>
          <a:bodyPr>
            <a:spAutoFit/>
          </a:bodyPr>
          <a:lstStyle/>
          <a:p>
            <a:pPr algn="ctr" defTabSz="457200" fontAlgn="auto">
              <a:spcBef>
                <a:spcPts val="0"/>
              </a:spcBef>
              <a:spcAft>
                <a:spcPts val="0"/>
              </a:spcAft>
              <a:defRPr/>
            </a:pPr>
            <a:r>
              <a:rPr lang="en-ZA" sz="2000" dirty="0">
                <a:solidFill>
                  <a:prstClr val="white">
                    <a:lumMod val="65000"/>
                  </a:prstClr>
                </a:solidFill>
                <a:latin typeface="Arial" charset="0"/>
              </a:rPr>
              <a:t>Post Exposure</a:t>
            </a:r>
          </a:p>
          <a:p>
            <a:pPr algn="ctr" defTabSz="457200" fontAlgn="auto">
              <a:spcBef>
                <a:spcPts val="0"/>
              </a:spcBef>
              <a:spcAft>
                <a:spcPts val="0"/>
              </a:spcAft>
              <a:defRPr/>
            </a:pPr>
            <a:r>
              <a:rPr lang="en-ZA" sz="2000" dirty="0">
                <a:solidFill>
                  <a:prstClr val="white">
                    <a:lumMod val="65000"/>
                  </a:prstClr>
                </a:solidFill>
                <a:latin typeface="Arial" charset="0"/>
              </a:rPr>
              <a:t>     prophylaxis (PEP)</a:t>
            </a:r>
          </a:p>
        </p:txBody>
      </p:sp>
      <p:sp>
        <p:nvSpPr>
          <p:cNvPr id="81" name="Rectangle 80"/>
          <p:cNvSpPr/>
          <p:nvPr/>
        </p:nvSpPr>
        <p:spPr>
          <a:xfrm>
            <a:off x="3576048" y="6025386"/>
            <a:ext cx="1508746" cy="276999"/>
          </a:xfrm>
          <a:prstGeom prst="rect">
            <a:avLst/>
          </a:prstGeom>
        </p:spPr>
        <p:txBody>
          <a:bodyPr wrap="none">
            <a:spAutoFit/>
          </a:bodyPr>
          <a:lstStyle/>
          <a:p>
            <a:pPr defTabSz="457200" fontAlgn="auto">
              <a:spcBef>
                <a:spcPts val="0"/>
              </a:spcBef>
              <a:spcAft>
                <a:spcPts val="0"/>
              </a:spcAft>
            </a:pPr>
            <a:r>
              <a:rPr lang="en-US" sz="1200" dirty="0" err="1">
                <a:solidFill>
                  <a:prstClr val="black">
                    <a:lumMod val="50000"/>
                    <a:lumOff val="50000"/>
                  </a:prstClr>
                </a:solidFill>
                <a:latin typeface="Arial" charset="0"/>
              </a:rPr>
              <a:t>Scheckter</a:t>
            </a:r>
            <a:r>
              <a:rPr lang="en-US" sz="1200" dirty="0">
                <a:solidFill>
                  <a:prstClr val="black">
                    <a:lumMod val="50000"/>
                    <a:lumOff val="50000"/>
                  </a:prstClr>
                </a:solidFill>
                <a:latin typeface="Arial" charset="0"/>
              </a:rPr>
              <a:t> M, 2002 </a:t>
            </a:r>
            <a:endParaRPr lang="en-GB" sz="1200" dirty="0">
              <a:solidFill>
                <a:prstClr val="black">
                  <a:lumMod val="50000"/>
                  <a:lumOff val="50000"/>
                </a:prstClr>
              </a:solidFill>
              <a:latin typeface="Arial" charset="0"/>
            </a:endParaRPr>
          </a:p>
        </p:txBody>
      </p:sp>
      <p:pic>
        <p:nvPicPr>
          <p:cNvPr id="82" name="Picture 81" descr="pep-cover.jpg"/>
          <p:cNvPicPr>
            <a:picLocks noChangeAspect="1"/>
          </p:cNvPicPr>
          <p:nvPr/>
        </p:nvPicPr>
        <p:blipFill>
          <a:blip r:embed="rId11"/>
          <a:stretch>
            <a:fillRect/>
          </a:stretch>
        </p:blipFill>
        <p:spPr>
          <a:xfrm>
            <a:off x="3041840" y="5480003"/>
            <a:ext cx="345923" cy="729897"/>
          </a:xfrm>
          <a:prstGeom prst="rect">
            <a:avLst/>
          </a:prstGeom>
        </p:spPr>
      </p:pic>
      <p:cxnSp>
        <p:nvCxnSpPr>
          <p:cNvPr id="84" name="Straight Arrow Connector 83"/>
          <p:cNvCxnSpPr/>
          <p:nvPr/>
        </p:nvCxnSpPr>
        <p:spPr>
          <a:xfrm flipH="1">
            <a:off x="2922229" y="3308107"/>
            <a:ext cx="1162371" cy="1125011"/>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Content Placeholder 2"/>
          <p:cNvSpPr txBox="1">
            <a:spLocks/>
          </p:cNvSpPr>
          <p:nvPr/>
        </p:nvSpPr>
        <p:spPr>
          <a:xfrm>
            <a:off x="179512" y="115990"/>
            <a:ext cx="3084501" cy="1152770"/>
          </a:xfrm>
          <a:prstGeom prst="rect">
            <a:avLst/>
          </a:prstGeom>
          <a:solidFill>
            <a:schemeClr val="bg1"/>
          </a:solidFill>
          <a:ln>
            <a:solidFill>
              <a:srgbClr val="00000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defPPr>
              <a:defRPr lang="en-US"/>
            </a:defPPr>
            <a:lvl1pPr indent="0" eaLnBrk="0" fontAlgn="base" hangingPunct="0">
              <a:spcBef>
                <a:spcPts val="600"/>
              </a:spcBef>
              <a:spcAft>
                <a:spcPct val="0"/>
              </a:spcAft>
              <a:buClr>
                <a:srgbClr val="FF0000"/>
              </a:buClr>
              <a:buFontTx/>
              <a:buNone/>
              <a:defRPr sz="2000" b="1">
                <a:solidFill>
                  <a:srgbClr val="000000"/>
                </a:solidFill>
                <a:ea typeface="ＭＳ Ｐゴシック" charset="-128"/>
              </a:defRPr>
            </a:lvl1pPr>
            <a:lvl2pPr marL="742950" lvl="1" indent="-285750" eaLnBrk="0" fontAlgn="base" hangingPunct="0">
              <a:spcBef>
                <a:spcPct val="20000"/>
              </a:spcBef>
              <a:spcAft>
                <a:spcPct val="0"/>
              </a:spcAft>
              <a:buClr>
                <a:srgbClr val="FF0000"/>
              </a:buClr>
              <a:buFont typeface="Wingdings" charset="2"/>
              <a:buChar char="§"/>
              <a:defRPr b="1">
                <a:solidFill>
                  <a:srgbClr val="000000"/>
                </a:solidFill>
                <a:ea typeface="ＭＳ Ｐゴシック" charset="-128"/>
              </a:defRPr>
            </a:lvl2pPr>
            <a:lvl3pPr marL="1143000" indent="-228600" eaLnBrk="0" fontAlgn="base" hangingPunct="0">
              <a:spcBef>
                <a:spcPct val="20000"/>
              </a:spcBef>
              <a:spcAft>
                <a:spcPct val="0"/>
              </a:spcAft>
              <a:buClr>
                <a:srgbClr val="FF0000"/>
              </a:buClr>
              <a:buFont typeface="Arial" charset="0"/>
              <a:buChar char="◦"/>
              <a:defRPr sz="2000">
                <a:solidFill>
                  <a:srgbClr val="000000"/>
                </a:solidFill>
                <a:ea typeface="ＭＳ Ｐゴシック" charset="-128"/>
              </a:defRPr>
            </a:lvl3pPr>
            <a:lvl4pPr marL="1600200" indent="-228600" eaLnBrk="0" fontAlgn="base" hangingPunct="0">
              <a:spcBef>
                <a:spcPct val="20000"/>
              </a:spcBef>
              <a:spcAft>
                <a:spcPct val="0"/>
              </a:spcAft>
              <a:buClr>
                <a:srgbClr val="FF0000"/>
              </a:buClr>
              <a:buFont typeface="Symbol" charset="2"/>
              <a:buChar char="~"/>
              <a:defRPr sz="2000" i="1">
                <a:solidFill>
                  <a:srgbClr val="000000"/>
                </a:solidFill>
                <a:ea typeface="ＭＳ Ｐゴシック" charset="-128"/>
              </a:defRPr>
            </a:lvl4pPr>
            <a:lvl5pPr marL="2057400" indent="-228600" eaLnBrk="0" fontAlgn="base" hangingPunct="0">
              <a:spcBef>
                <a:spcPct val="20000"/>
              </a:spcBef>
              <a:spcAft>
                <a:spcPct val="0"/>
              </a:spcAft>
              <a:buClr>
                <a:schemeClr val="hlink"/>
              </a:buClr>
              <a:buSzPct val="65000"/>
              <a:buFont typeface="Wingdings" charset="2"/>
              <a:buChar char="n"/>
              <a:defRPr sz="2000">
                <a:effectLst>
                  <a:outerShdw blurRad="38100" dist="38100" dir="2700000" algn="tl">
                    <a:srgbClr val="C0C0C0"/>
                  </a:outerShdw>
                </a:effectLst>
                <a:ea typeface="ＭＳ Ｐゴシック" charset="-128"/>
              </a:defRPr>
            </a:lvl5pPr>
            <a:lvl6pPr marL="25146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C0C0C0"/>
                  </a:outerShdw>
                </a:effectLst>
              </a:defRPr>
            </a:lvl6pPr>
            <a:lvl7pPr marL="29718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C0C0C0"/>
                  </a:outerShdw>
                </a:effectLst>
              </a:defRPr>
            </a:lvl7pPr>
            <a:lvl8pPr marL="34290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C0C0C0"/>
                  </a:outerShdw>
                </a:effectLst>
              </a:defRPr>
            </a:lvl8pPr>
            <a:lvl9pPr marL="38862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C0C0C0"/>
                  </a:outerShdw>
                </a:effectLst>
              </a:defRPr>
            </a:lvl9pPr>
          </a:lstStyle>
          <a:p>
            <a:pPr algn="ctr" defTabSz="457200"/>
            <a:r>
              <a:rPr lang="fr-FR" sz="2400" dirty="0">
                <a:solidFill>
                  <a:srgbClr val="C00000"/>
                </a:solidFill>
                <a:latin typeface="Arial" panose="020B0604020202020204" pitchFamily="34" charset="0"/>
                <a:cs typeface="Arial" panose="020B0604020202020204" pitchFamily="34" charset="0"/>
              </a:rPr>
              <a:t>Tools for </a:t>
            </a:r>
            <a:r>
              <a:rPr lang="fr-FR" sz="2400" dirty="0" err="1">
                <a:solidFill>
                  <a:srgbClr val="C00000"/>
                </a:solidFill>
                <a:latin typeface="Arial" panose="020B0604020202020204" pitchFamily="34" charset="0"/>
                <a:cs typeface="Arial" panose="020B0604020202020204" pitchFamily="34" charset="0"/>
              </a:rPr>
              <a:t>preventing</a:t>
            </a:r>
            <a:r>
              <a:rPr lang="fr-FR" sz="2400" dirty="0">
                <a:solidFill>
                  <a:srgbClr val="C00000"/>
                </a:solidFill>
                <a:latin typeface="Arial" panose="020B0604020202020204" pitchFamily="34" charset="0"/>
                <a:cs typeface="Arial" panose="020B0604020202020204" pitchFamily="34" charset="0"/>
              </a:rPr>
              <a:t> </a:t>
            </a:r>
            <a:r>
              <a:rPr lang="fr-FR" sz="2400" dirty="0" err="1">
                <a:solidFill>
                  <a:srgbClr val="C00000"/>
                </a:solidFill>
                <a:latin typeface="Arial" panose="020B0604020202020204" pitchFamily="34" charset="0"/>
                <a:cs typeface="Arial" panose="020B0604020202020204" pitchFamily="34" charset="0"/>
              </a:rPr>
              <a:t>sexual</a:t>
            </a:r>
            <a:r>
              <a:rPr lang="fr-FR" sz="2400" dirty="0">
                <a:solidFill>
                  <a:srgbClr val="C00000"/>
                </a:solidFill>
                <a:latin typeface="Arial" panose="020B0604020202020204" pitchFamily="34" charset="0"/>
                <a:cs typeface="Arial" panose="020B0604020202020204" pitchFamily="34" charset="0"/>
              </a:rPr>
              <a:t> transmission of HIV</a:t>
            </a:r>
            <a:endParaRPr lang="en-ZA" sz="2400" dirty="0">
              <a:solidFill>
                <a:srgbClr val="C00000"/>
              </a:solidFill>
              <a:latin typeface="Arial" panose="020B0604020202020204" pitchFamily="34" charset="0"/>
              <a:cs typeface="Arial" panose="020B0604020202020204" pitchFamily="34" charset="0"/>
            </a:endParaRPr>
          </a:p>
        </p:txBody>
      </p:sp>
      <p:sp>
        <p:nvSpPr>
          <p:cNvPr id="50" name="Oval 34"/>
          <p:cNvSpPr>
            <a:spLocks noChangeArrowheads="1"/>
          </p:cNvSpPr>
          <p:nvPr/>
        </p:nvSpPr>
        <p:spPr bwMode="auto">
          <a:xfrm>
            <a:off x="3348038" y="2368550"/>
            <a:ext cx="2376487" cy="1925638"/>
          </a:xfrm>
          <a:prstGeom prst="ellipse">
            <a:avLst/>
          </a:prstGeom>
          <a:solidFill>
            <a:schemeClr val="bg1">
              <a:lumMod val="85000"/>
            </a:schemeClr>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defTabSz="457200" fontAlgn="auto">
              <a:spcBef>
                <a:spcPts val="0"/>
              </a:spcBef>
              <a:spcAft>
                <a:spcPts val="0"/>
              </a:spcAft>
              <a:defRPr/>
            </a:pPr>
            <a:endParaRPr lang="en-ZA" dirty="0">
              <a:solidFill>
                <a:prstClr val="black"/>
              </a:solidFill>
              <a:latin typeface="Arial" charset="0"/>
            </a:endParaRPr>
          </a:p>
        </p:txBody>
      </p:sp>
      <p:sp>
        <p:nvSpPr>
          <p:cNvPr id="51" name="Text Box 35"/>
          <p:cNvSpPr txBox="1">
            <a:spLocks noChangeArrowheads="1"/>
          </p:cNvSpPr>
          <p:nvPr/>
        </p:nvSpPr>
        <p:spPr bwMode="auto">
          <a:xfrm>
            <a:off x="3192017" y="2824480"/>
            <a:ext cx="2679498" cy="969496"/>
          </a:xfrm>
          <a:prstGeom prst="rect">
            <a:avLst/>
          </a:prstGeom>
          <a:noFill/>
          <a:ln w="9525">
            <a:noFill/>
            <a:miter lim="800000"/>
            <a:headEnd/>
            <a:tailEnd/>
          </a:ln>
        </p:spPr>
        <p:txBody>
          <a:bodyPr wrap="square">
            <a:spAutoFit/>
          </a:bodyPr>
          <a:lstStyle/>
          <a:p>
            <a:pPr algn="ctr" defTabSz="457200" fontAlgn="auto">
              <a:spcBef>
                <a:spcPts val="600"/>
              </a:spcBef>
              <a:spcAft>
                <a:spcPts val="0"/>
              </a:spcAft>
            </a:pPr>
            <a:r>
              <a:rPr lang="en-ZA" sz="2600" dirty="0">
                <a:latin typeface="Arial" charset="0"/>
              </a:rPr>
              <a:t>HIV</a:t>
            </a:r>
          </a:p>
          <a:p>
            <a:pPr algn="ctr" defTabSz="457200" fontAlgn="auto">
              <a:spcBef>
                <a:spcPts val="600"/>
              </a:spcBef>
              <a:spcAft>
                <a:spcPts val="0"/>
              </a:spcAft>
            </a:pPr>
            <a:r>
              <a:rPr lang="en-ZA" sz="2600" dirty="0">
                <a:latin typeface="Arial" charset="0"/>
              </a:rPr>
              <a:t>PREVENTION</a:t>
            </a:r>
          </a:p>
        </p:txBody>
      </p:sp>
    </p:spTree>
    <p:extLst>
      <p:ext uri="{BB962C8B-B14F-4D97-AF65-F5344CB8AC3E}">
        <p14:creationId xmlns:p14="http://schemas.microsoft.com/office/powerpoint/2010/main" val="33751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996" y="263466"/>
            <a:ext cx="5421787" cy="6594534"/>
          </a:xfrm>
          <a:prstGeom prst="rect">
            <a:avLst/>
          </a:prstGeom>
        </p:spPr>
      </p:pic>
      <p:sp>
        <p:nvSpPr>
          <p:cNvPr id="3" name="TextBox 2"/>
          <p:cNvSpPr txBox="1"/>
          <p:nvPr/>
        </p:nvSpPr>
        <p:spPr>
          <a:xfrm>
            <a:off x="5865223" y="1003718"/>
            <a:ext cx="2965268" cy="16619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Combination prevention </a:t>
            </a:r>
            <a:r>
              <a:rPr kumimoji="0" lang="en-ZA" sz="1800" b="0" i="0" u="none" strike="noStrike" kern="1200" cap="none" spc="0" normalizeH="0" baseline="0" noProof="0" dirty="0">
                <a:ln>
                  <a:noFill/>
                </a:ln>
                <a:solidFill>
                  <a:prstClr val="black"/>
                </a:solidFill>
                <a:effectLst/>
                <a:uLnTx/>
                <a:uFillTx/>
                <a:latin typeface="Calibri"/>
                <a:ea typeface="+mn-ea"/>
                <a:cs typeface="+mn-cs"/>
              </a:rPr>
              <a:t>with treatment is more </a:t>
            </a:r>
            <a:r>
              <a:rPr kumimoji="0" lang="en-ZA" sz="2800" b="0" i="0" u="none" strike="noStrike" kern="1200" cap="none" spc="0" normalizeH="0" baseline="0" noProof="0" dirty="0">
                <a:ln>
                  <a:noFill/>
                </a:ln>
                <a:solidFill>
                  <a:srgbClr val="C00000"/>
                </a:solidFill>
                <a:effectLst/>
                <a:uLnTx/>
                <a:uFillTx/>
                <a:latin typeface="Calibri"/>
                <a:ea typeface="+mn-ea"/>
                <a:cs typeface="+mn-cs"/>
              </a:rPr>
              <a:t>effective,</a:t>
            </a:r>
            <a:r>
              <a:rPr kumimoji="0" lang="en-ZA" sz="1800" b="0" i="0" u="none" strike="noStrike" kern="1200" cap="none" spc="0" normalizeH="0" baseline="0" noProof="0" dirty="0">
                <a:ln>
                  <a:noFill/>
                </a:ln>
                <a:solidFill>
                  <a:prstClr val="black"/>
                </a:solidFill>
                <a:effectLst/>
                <a:uLnTx/>
                <a:uFillTx/>
                <a:latin typeface="Calibri"/>
                <a:ea typeface="+mn-ea"/>
                <a:cs typeface="+mn-cs"/>
              </a:rPr>
              <a:t> esp. when PrEP and ART are non-overlapping regimens. </a:t>
            </a:r>
          </a:p>
        </p:txBody>
      </p:sp>
      <p:sp>
        <p:nvSpPr>
          <p:cNvPr id="4" name="TextBox 3"/>
          <p:cNvSpPr txBox="1"/>
          <p:nvPr/>
        </p:nvSpPr>
        <p:spPr>
          <a:xfrm>
            <a:off x="5956663" y="4515393"/>
            <a:ext cx="2965268"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Test &amp; Treat </a:t>
            </a:r>
            <a:r>
              <a:rPr kumimoji="0" lang="en-ZA" sz="1800" b="0" i="0" u="none" strike="noStrike" kern="1200" cap="none" spc="0" normalizeH="0" baseline="0" noProof="0" dirty="0">
                <a:ln>
                  <a:noFill/>
                </a:ln>
                <a:solidFill>
                  <a:prstClr val="black"/>
                </a:solidFill>
                <a:effectLst/>
                <a:uLnTx/>
                <a:uFillTx/>
                <a:latin typeface="Calibri"/>
                <a:ea typeface="+mn-ea"/>
                <a:cs typeface="+mn-cs"/>
              </a:rPr>
              <a:t>strategies strengthen this even more so. </a:t>
            </a:r>
          </a:p>
        </p:txBody>
      </p:sp>
      <p:cxnSp>
        <p:nvCxnSpPr>
          <p:cNvPr id="6" name="Straight Connector 5"/>
          <p:cNvCxnSpPr>
            <a:endCxn id="3" idx="1"/>
          </p:cNvCxnSpPr>
          <p:nvPr/>
        </p:nvCxnSpPr>
        <p:spPr>
          <a:xfrm>
            <a:off x="5408023" y="1761365"/>
            <a:ext cx="457200" cy="7335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408023" y="4838559"/>
            <a:ext cx="457200" cy="1"/>
          </a:xfrm>
          <a:prstGeom prst="line">
            <a:avLst/>
          </a:prstGeom>
        </p:spPr>
        <p:style>
          <a:lnRef idx="1">
            <a:schemeClr val="dk1"/>
          </a:lnRef>
          <a:fillRef idx="0">
            <a:schemeClr val="dk1"/>
          </a:fillRef>
          <a:effectRef idx="0">
            <a:schemeClr val="dk1"/>
          </a:effectRef>
          <a:fontRef idx="minor">
            <a:schemeClr val="tx1"/>
          </a:fontRef>
        </p:style>
      </p:cxnSp>
      <p:sp>
        <p:nvSpPr>
          <p:cNvPr id="9" name="Oval 8"/>
          <p:cNvSpPr/>
          <p:nvPr/>
        </p:nvSpPr>
        <p:spPr>
          <a:xfrm>
            <a:off x="4598126" y="3461657"/>
            <a:ext cx="718457" cy="24166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69116" y="6439989"/>
            <a:ext cx="18288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Abbas et al., 2013</a:t>
            </a:r>
          </a:p>
        </p:txBody>
      </p:sp>
    </p:spTree>
    <p:extLst>
      <p:ext uri="{BB962C8B-B14F-4D97-AF65-F5344CB8AC3E}">
        <p14:creationId xmlns:p14="http://schemas.microsoft.com/office/powerpoint/2010/main" val="158910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4921" y="333576"/>
            <a:ext cx="8285029" cy="461665"/>
          </a:xfrm>
          <a:prstGeom prst="rect">
            <a:avLst/>
          </a:prstGeom>
          <a:noFill/>
        </p:spPr>
        <p:txBody>
          <a:bodyPr wrap="square" rtlCol="0">
            <a:spAutoFit/>
          </a:bodyPr>
          <a:lstStyle/>
          <a:p>
            <a:pPr algn="ctr"/>
            <a:r>
              <a:rPr lang="en-ZA" sz="2400" b="1" dirty="0">
                <a:solidFill>
                  <a:srgbClr val="C00000"/>
                </a:solidFill>
              </a:rPr>
              <a:t>But we need to Be Risk Period Specific: NOT PrEP for Life</a:t>
            </a:r>
          </a:p>
        </p:txBody>
      </p:sp>
      <p:sp>
        <p:nvSpPr>
          <p:cNvPr id="15" name="TextBox 14"/>
          <p:cNvSpPr txBox="1"/>
          <p:nvPr/>
        </p:nvSpPr>
        <p:spPr>
          <a:xfrm>
            <a:off x="612579" y="829577"/>
            <a:ext cx="7997371" cy="646331"/>
          </a:xfrm>
          <a:prstGeom prst="rect">
            <a:avLst/>
          </a:prstGeom>
          <a:noFill/>
        </p:spPr>
        <p:txBody>
          <a:bodyPr wrap="square" rtlCol="0">
            <a:spAutoFit/>
          </a:bodyPr>
          <a:lstStyle/>
          <a:p>
            <a:r>
              <a:rPr lang="en-ZA" dirty="0"/>
              <a:t>PrEP implemented at only high-risk periods reduces the need for treatment &amp; prevention during later stages of life &amp; is more cost effective: </a:t>
            </a:r>
          </a:p>
        </p:txBody>
      </p:sp>
      <p:grpSp>
        <p:nvGrpSpPr>
          <p:cNvPr id="32" name="Group 31"/>
          <p:cNvGrpSpPr/>
          <p:nvPr/>
        </p:nvGrpSpPr>
        <p:grpSpPr>
          <a:xfrm>
            <a:off x="130626" y="1580606"/>
            <a:ext cx="8884860" cy="5137975"/>
            <a:chOff x="2145997" y="2287379"/>
            <a:chExt cx="8884860" cy="5229487"/>
          </a:xfrm>
        </p:grpSpPr>
        <p:grpSp>
          <p:nvGrpSpPr>
            <p:cNvPr id="31" name="Group 30"/>
            <p:cNvGrpSpPr/>
            <p:nvPr/>
          </p:nvGrpSpPr>
          <p:grpSpPr>
            <a:xfrm>
              <a:off x="2145997" y="2287379"/>
              <a:ext cx="8884860" cy="5229487"/>
              <a:chOff x="99483" y="1374513"/>
              <a:chExt cx="8884860" cy="5229487"/>
            </a:xfrm>
          </p:grpSpPr>
          <p:sp>
            <p:nvSpPr>
              <p:cNvPr id="30" name="Rounded Rectangle 29"/>
              <p:cNvSpPr/>
              <p:nvPr/>
            </p:nvSpPr>
            <p:spPr>
              <a:xfrm>
                <a:off x="99483" y="1463085"/>
                <a:ext cx="8884860" cy="514091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8070" b="100000" l="0" r="79245">
                            <a14:foregroundMark x1="50000" y1="8070" x2="50000" y2="8070"/>
                            <a14:foregroundMark x1="71698" y1="87719" x2="79245" y2="99298"/>
                          </a14:backgroundRemoval>
                        </a14:imgEffect>
                      </a14:imgLayer>
                    </a14:imgProps>
                  </a:ext>
                  <a:ext uri="{28A0092B-C50C-407E-A947-70E740481C1C}">
                    <a14:useLocalDpi xmlns:a14="http://schemas.microsoft.com/office/drawing/2010/main"/>
                  </a:ext>
                </a:extLst>
              </a:blip>
              <a:srcRect/>
              <a:stretch/>
            </p:blipFill>
            <p:spPr>
              <a:xfrm>
                <a:off x="5653090" y="2706227"/>
                <a:ext cx="1203245" cy="3214072"/>
              </a:xfrm>
              <a:prstGeom prst="rect">
                <a:avLst/>
              </a:prstGeom>
            </p:spPr>
          </p:pic>
          <p:pic>
            <p:nvPicPr>
              <p:cNvPr id="3" name="Picture 2" descr="https://thumb9.shutterstock.com/display_pic_with_logo/1861076/465173972/stock-vector-set-of-characters-in-cartoon-flat-style-female-characters-the-cycle-of-life-stages-of-growing-up-465173972.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84932" y1="94444" x2="84932" y2="94444"/>
                            <a14:foregroundMark x1="53425" y1="91111" x2="58904" y2="86296"/>
                            <a14:foregroundMark x1="95890" y1="98519" x2="79452" y2="88889"/>
                          </a14:backgroundRemoval>
                        </a14:imgEffect>
                      </a14:imgLayer>
                    </a14:imgProps>
                  </a:ext>
                  <a:ext uri="{28A0092B-C50C-407E-A947-70E740481C1C}">
                    <a14:useLocalDpi xmlns:a14="http://schemas.microsoft.com/office/drawing/2010/main"/>
                  </a:ext>
                </a:extLst>
              </a:blip>
              <a:srcRect/>
              <a:stretch/>
            </p:blipFill>
            <p:spPr bwMode="auto">
              <a:xfrm>
                <a:off x="2066199" y="2739290"/>
                <a:ext cx="849253" cy="3133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6655" y="5805717"/>
                <a:ext cx="2670628" cy="646331"/>
              </a:xfrm>
              <a:prstGeom prst="rect">
                <a:avLst/>
              </a:prstGeom>
              <a:noFill/>
            </p:spPr>
            <p:txBody>
              <a:bodyPr wrap="square" rtlCol="0">
                <a:spAutoFit/>
              </a:bodyPr>
              <a:lstStyle/>
              <a:p>
                <a:pPr algn="ctr"/>
                <a:r>
                  <a:rPr lang="en-ZA" dirty="0"/>
                  <a:t>High-Risk Period: 15-24 Years </a:t>
                </a:r>
              </a:p>
            </p:txBody>
          </p:sp>
          <p:sp>
            <p:nvSpPr>
              <p:cNvPr id="5" name="TextBox 4"/>
              <p:cNvSpPr txBox="1"/>
              <p:nvPr/>
            </p:nvSpPr>
            <p:spPr>
              <a:xfrm>
                <a:off x="4896338" y="6009758"/>
                <a:ext cx="2670628" cy="375910"/>
              </a:xfrm>
              <a:prstGeom prst="rect">
                <a:avLst/>
              </a:prstGeom>
              <a:noFill/>
            </p:spPr>
            <p:txBody>
              <a:bodyPr wrap="square" rtlCol="0">
                <a:spAutoFit/>
              </a:bodyPr>
              <a:lstStyle/>
              <a:p>
                <a:pPr algn="ctr"/>
                <a:r>
                  <a:rPr lang="en-ZA" dirty="0"/>
                  <a:t>22-28 Years </a:t>
                </a:r>
              </a:p>
            </p:txBody>
          </p:sp>
          <p:pic>
            <p:nvPicPr>
              <p:cNvPr id="6146" name="Picture 2" descr="https://s3-us-west-1.amazonaws.com/blogs-prod-media/us/uploads/2016/04/15174719/70033043_thumbnail-650x650.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3385" b="98923" l="4769" r="96923"/>
                        </a14:imgEffect>
                      </a14:imgLayer>
                    </a14:imgProps>
                  </a:ext>
                  <a:ext uri="{28A0092B-C50C-407E-A947-70E740481C1C}">
                    <a14:useLocalDpi xmlns:a14="http://schemas.microsoft.com/office/drawing/2010/main"/>
                  </a:ext>
                </a:extLst>
              </a:blip>
              <a:srcRect/>
              <a:stretch>
                <a:fillRect/>
              </a:stretch>
            </p:blipFill>
            <p:spPr bwMode="auto">
              <a:xfrm>
                <a:off x="3416519" y="1374513"/>
                <a:ext cx="2213608" cy="221360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21" idx="7"/>
              </p:cNvCxnSpPr>
              <p:nvPr/>
            </p:nvCxnSpPr>
            <p:spPr>
              <a:xfrm flipV="1">
                <a:off x="3032475" y="2931888"/>
                <a:ext cx="509011" cy="2564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4" idx="1"/>
              </p:cNvCxnSpPr>
              <p:nvPr/>
            </p:nvCxnSpPr>
            <p:spPr>
              <a:xfrm flipH="1" flipV="1">
                <a:off x="5317777" y="2931891"/>
                <a:ext cx="445606" cy="2282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148" name="Picture 4" descr="Image result for PrEP bottle"/>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9167" r="95500">
                            <a14:foregroundMark x1="51333" y1="76667" x2="52833" y2="11667"/>
                            <a14:foregroundMark x1="62333" y1="35833" x2="59167" y2="8833"/>
                            <a14:foregroundMark x1="72000" y1="90167" x2="88167" y2="90167"/>
                          </a14:backgroundRemoval>
                        </a14:imgEffect>
                      </a14:imgLayer>
                    </a14:imgProps>
                  </a:ext>
                  <a:ext uri="{28A0092B-C50C-407E-A947-70E740481C1C}">
                    <a14:useLocalDpi xmlns:a14="http://schemas.microsoft.com/office/drawing/2010/main"/>
                  </a:ext>
                </a:extLst>
              </a:blip>
              <a:srcRect/>
              <a:stretch>
                <a:fillRect/>
              </a:stretch>
            </p:blipFill>
            <p:spPr bwMode="auto">
              <a:xfrm>
                <a:off x="682676" y="3166324"/>
                <a:ext cx="1037853" cy="10378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PrEP bottle"/>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0" b="100000" l="9167" r="95500">
                            <a14:foregroundMark x1="51333" y1="76667" x2="52833" y2="11667"/>
                            <a14:foregroundMark x1="62333" y1="35833" x2="59167" y2="8833"/>
                            <a14:foregroundMark x1="72000" y1="90167" x2="88167" y2="90167"/>
                          </a14:backgroundRemoval>
                        </a14:imgEffect>
                      </a14:imgLayer>
                    </a14:imgProps>
                  </a:ext>
                  <a:ext uri="{28A0092B-C50C-407E-A947-70E740481C1C}">
                    <a14:useLocalDpi xmlns:a14="http://schemas.microsoft.com/office/drawing/2010/main"/>
                  </a:ext>
                </a:extLst>
              </a:blip>
              <a:srcRect/>
              <a:stretch>
                <a:fillRect/>
              </a:stretch>
            </p:blipFill>
            <p:spPr bwMode="auto">
              <a:xfrm>
                <a:off x="6902261" y="3158682"/>
                <a:ext cx="1037853" cy="103785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893597" y="2739290"/>
                <a:ext cx="1334278" cy="30664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Oval 23"/>
              <p:cNvSpPr/>
              <p:nvPr/>
            </p:nvSpPr>
            <p:spPr>
              <a:xfrm>
                <a:off x="5567983" y="2706227"/>
                <a:ext cx="1334278" cy="30994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p:cNvSpPr txBox="1"/>
              <p:nvPr/>
            </p:nvSpPr>
            <p:spPr>
              <a:xfrm>
                <a:off x="6725662" y="4249473"/>
                <a:ext cx="1996975" cy="1015663"/>
              </a:xfrm>
              <a:prstGeom prst="rect">
                <a:avLst/>
              </a:prstGeom>
              <a:noFill/>
            </p:spPr>
            <p:txBody>
              <a:bodyPr wrap="square" rtlCol="0">
                <a:spAutoFit/>
              </a:bodyPr>
              <a:lstStyle/>
              <a:p>
                <a:pPr algn="ctr"/>
                <a:r>
                  <a:rPr lang="en-ZA" sz="2000" b="1" dirty="0"/>
                  <a:t>PrEP for 3-4 Years while young</a:t>
                </a:r>
              </a:p>
            </p:txBody>
          </p:sp>
          <p:sp>
            <p:nvSpPr>
              <p:cNvPr id="28" name="TextBox 27"/>
              <p:cNvSpPr txBox="1"/>
              <p:nvPr/>
            </p:nvSpPr>
            <p:spPr>
              <a:xfrm>
                <a:off x="4416914" y="1823099"/>
                <a:ext cx="3150052" cy="400110"/>
              </a:xfrm>
              <a:prstGeom prst="rect">
                <a:avLst/>
              </a:prstGeom>
              <a:noFill/>
            </p:spPr>
            <p:txBody>
              <a:bodyPr wrap="square" rtlCol="0">
                <a:spAutoFit/>
              </a:bodyPr>
              <a:lstStyle/>
              <a:p>
                <a:pPr algn="ctr"/>
                <a:r>
                  <a:rPr lang="en-ZA" sz="2000" b="1" dirty="0"/>
                  <a:t>X – no need for PrEP here</a:t>
                </a:r>
              </a:p>
            </p:txBody>
          </p:sp>
        </p:grpSp>
        <p:sp>
          <p:nvSpPr>
            <p:cNvPr id="26" name="TextBox 25"/>
            <p:cNvSpPr txBox="1"/>
            <p:nvPr/>
          </p:nvSpPr>
          <p:spPr>
            <a:xfrm>
              <a:off x="2145997" y="5218881"/>
              <a:ext cx="1920790" cy="1323439"/>
            </a:xfrm>
            <a:prstGeom prst="rect">
              <a:avLst/>
            </a:prstGeom>
            <a:noFill/>
          </p:spPr>
          <p:txBody>
            <a:bodyPr wrap="square" rtlCol="0">
              <a:spAutoFit/>
            </a:bodyPr>
            <a:lstStyle/>
            <a:p>
              <a:pPr algn="ctr"/>
              <a:r>
                <a:rPr lang="en-ZA" sz="2000" b="1" dirty="0"/>
                <a:t>PrEP for 3-4 Years while young &amp; at high risk</a:t>
              </a:r>
            </a:p>
          </p:txBody>
        </p:sp>
      </p:grpSp>
    </p:spTree>
    <p:extLst>
      <p:ext uri="{BB962C8B-B14F-4D97-AF65-F5344CB8AC3E}">
        <p14:creationId xmlns:p14="http://schemas.microsoft.com/office/powerpoint/2010/main" val="3005000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2900"/>
            <a:ext cx="9144000" cy="6148943"/>
          </a:xfrm>
          <a:prstGeom prst="rect">
            <a:avLst/>
          </a:prstGeom>
        </p:spPr>
      </p:pic>
      <p:sp>
        <p:nvSpPr>
          <p:cNvPr id="3" name="Rectangle 2"/>
          <p:cNvSpPr/>
          <p:nvPr/>
        </p:nvSpPr>
        <p:spPr>
          <a:xfrm>
            <a:off x="973013" y="1755396"/>
            <a:ext cx="3770437" cy="1569660"/>
          </a:xfrm>
          <a:prstGeom prst="rect">
            <a:avLst/>
          </a:prstGeom>
          <a:solidFill>
            <a:srgbClr val="C0504D"/>
          </a:solidFill>
        </p:spPr>
        <p:txBody>
          <a:bodyPr wrap="square" lIns="91440" tIns="45720" rIns="91440" bIns="45720">
            <a:spAutoFit/>
          </a:bodyPr>
          <a:lstStyle/>
          <a:p>
            <a:pPr algn="ctr"/>
            <a:r>
              <a:rPr lang="en-US" sz="2400" dirty="0"/>
              <a:t>Medical Male Circumcision: </a:t>
            </a:r>
            <a:r>
              <a:rPr lang="en-US" sz="2400" b="1" dirty="0"/>
              <a:t>55-65% reduction of HIV acquisition in uninfected males</a:t>
            </a:r>
          </a:p>
        </p:txBody>
      </p:sp>
      <p:sp>
        <p:nvSpPr>
          <p:cNvPr id="4" name="TextBox 3"/>
          <p:cNvSpPr txBox="1"/>
          <p:nvPr/>
        </p:nvSpPr>
        <p:spPr>
          <a:xfrm>
            <a:off x="5637045" y="4561202"/>
            <a:ext cx="326122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VMMC target in RSA : 4.2 Million</a:t>
            </a:r>
          </a:p>
        </p:txBody>
      </p:sp>
    </p:spTree>
    <p:extLst>
      <p:ext uri="{BB962C8B-B14F-4D97-AF65-F5344CB8AC3E}">
        <p14:creationId xmlns:p14="http://schemas.microsoft.com/office/powerpoint/2010/main" val="3768105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altLang="en-US" dirty="0">
                <a:solidFill>
                  <a:schemeClr val="accent1">
                    <a:lumMod val="50000"/>
                  </a:schemeClr>
                </a:solidFill>
                <a:ea typeface="+mj-ea"/>
                <a:cs typeface="+mj-cs"/>
              </a:rPr>
              <a:t>Rights Violations:  Chechnya 2017</a:t>
            </a:r>
          </a:p>
        </p:txBody>
      </p:sp>
      <p:pic>
        <p:nvPicPr>
          <p:cNvPr id="76802" name="Picture 2" descr="Image result for Persecution of Gay men in Chechny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400" y="1143000"/>
            <a:ext cx="3644900" cy="2730500"/>
          </a:xfrm>
        </p:spPr>
      </p:pic>
      <p:sp>
        <p:nvSpPr>
          <p:cNvPr id="76803" name="Content Placeholder 3"/>
          <p:cNvSpPr>
            <a:spLocks noGrp="1"/>
          </p:cNvSpPr>
          <p:nvPr>
            <p:ph sz="half" idx="2"/>
          </p:nvPr>
        </p:nvSpPr>
        <p:spPr>
          <a:xfrm>
            <a:off x="4500563" y="1628775"/>
            <a:ext cx="4175125" cy="4752975"/>
          </a:xfrm>
        </p:spPr>
        <p:txBody>
          <a:bodyPr/>
          <a:lstStyle/>
          <a:p>
            <a:r>
              <a:rPr lang="en-US" altLang="en-US" sz="1800">
                <a:ea typeface="ＭＳ Ｐゴシック" charset="-128"/>
              </a:rPr>
              <a:t>Russian police round up LGBT activists demonstrating against persecution of gay men in Chechnya.</a:t>
            </a:r>
            <a:r>
              <a:rPr lang="en-US" altLang="en-US" sz="1800" i="1">
                <a:ea typeface="ＭＳ Ｐゴシック" charset="-128"/>
              </a:rPr>
              <a:t>  [Independent May 1, 2017]</a:t>
            </a:r>
          </a:p>
          <a:p>
            <a:pPr>
              <a:buFont typeface="Arial" charset="0"/>
              <a:buNone/>
            </a:pPr>
            <a:endParaRPr lang="en-US" altLang="en-US" sz="1800">
              <a:ea typeface="ＭＳ Ｐゴシック" charset="-128"/>
            </a:endParaRPr>
          </a:p>
          <a:p>
            <a:r>
              <a:rPr lang="en-US" altLang="en-US" sz="1800">
                <a:ea typeface="ＭＳ Ｐゴシック" charset="-128"/>
              </a:rPr>
              <a:t>More than 100 men have been rounded up and detained in secret prisons by authorities in recent weeks, with many beaten and tortured.</a:t>
            </a:r>
          </a:p>
          <a:p>
            <a:pPr>
              <a:buFont typeface="Wingdings" charset="2"/>
              <a:buNone/>
            </a:pPr>
            <a:endParaRPr lang="en-US" altLang="en-US" sz="1800">
              <a:ea typeface="ＭＳ Ｐゴシック" charset="-128"/>
            </a:endParaRPr>
          </a:p>
          <a:p>
            <a:r>
              <a:rPr lang="en-US" altLang="en-US" sz="1800">
                <a:ea typeface="ＭＳ Ｐゴシック" charset="-128"/>
              </a:rPr>
              <a:t>At least four are alleged to have been killed.   </a:t>
            </a:r>
          </a:p>
          <a:p>
            <a:pPr>
              <a:buFont typeface="Wingdings" charset="2"/>
              <a:buNone/>
            </a:pPr>
            <a:endParaRPr lang="en-US" altLang="en-US" sz="1400">
              <a:ea typeface="ＭＳ Ｐゴシック" charset="-128"/>
            </a:endParaRPr>
          </a:p>
        </p:txBody>
      </p:sp>
      <p:sp>
        <p:nvSpPr>
          <p:cNvPr id="76804" name="Rectangle 7"/>
          <p:cNvSpPr>
            <a:spLocks noChangeArrowheads="1"/>
          </p:cNvSpPr>
          <p:nvPr/>
        </p:nvSpPr>
        <p:spPr bwMode="auto">
          <a:xfrm>
            <a:off x="33338" y="41148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latin typeface="Arial" charset="0"/>
              </a:rPr>
              <a:t>“If there were such people in Chechnya, the law-enforcement organs wouldn’t need to have anything to do with them because their relatives would send them somewhere from which there is no returning.”</a:t>
            </a:r>
          </a:p>
        </p:txBody>
      </p:sp>
    </p:spTree>
    <p:extLst>
      <p:ext uri="{BB962C8B-B14F-4D97-AF65-F5344CB8AC3E}">
        <p14:creationId xmlns:p14="http://schemas.microsoft.com/office/powerpoint/2010/main" val="1614054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4438650"/>
            <a:ext cx="6451600" cy="933450"/>
          </a:xfrm>
        </p:spPr>
        <p:txBody>
          <a:bodyPr>
            <a:normAutofit fontScale="90000"/>
          </a:bodyPr>
          <a:lstStyle/>
          <a:p>
            <a:pPr>
              <a:defRPr/>
            </a:pPr>
            <a:r>
              <a:rPr lang="en-US" b="0" dirty="0">
                <a:ea typeface="+mj-ea"/>
                <a:cs typeface="+mj-cs"/>
              </a:rPr>
              <a:t>Sharia court sentences gay men to public </a:t>
            </a:r>
            <a:br>
              <a:rPr lang="en-US" b="0" dirty="0">
                <a:ea typeface="+mj-ea"/>
                <a:cs typeface="+mj-cs"/>
              </a:rPr>
            </a:br>
            <a:r>
              <a:rPr lang="en-US" b="0" dirty="0">
                <a:ea typeface="+mj-ea"/>
                <a:cs typeface="+mj-cs"/>
              </a:rPr>
              <a:t>lashing in Indonesia</a:t>
            </a:r>
            <a:br>
              <a:rPr lang="en-US" b="0" dirty="0">
                <a:ea typeface="+mj-ea"/>
                <a:cs typeface="+mj-cs"/>
              </a:rPr>
            </a:br>
            <a:r>
              <a:rPr lang="en-US" sz="1600" b="0" dirty="0">
                <a:ea typeface="+mj-ea"/>
                <a:cs typeface="+mj-cs"/>
              </a:rPr>
              <a:t>--Yosef </a:t>
            </a:r>
            <a:r>
              <a:rPr lang="en-US" sz="1600" b="0" dirty="0" err="1">
                <a:ea typeface="+mj-ea"/>
                <a:cs typeface="+mj-cs"/>
              </a:rPr>
              <a:t>Riadi</a:t>
            </a:r>
            <a:r>
              <a:rPr lang="en-US" sz="1600" b="0" dirty="0">
                <a:ea typeface="+mj-ea"/>
                <a:cs typeface="+mj-cs"/>
              </a:rPr>
              <a:t> and Juliet Perry, CNN May 17, 2017</a:t>
            </a:r>
            <a:r>
              <a:rPr lang="en-US" b="0" dirty="0">
                <a:ea typeface="+mj-ea"/>
                <a:cs typeface="+mj-cs"/>
              </a:rPr>
              <a:t/>
            </a:r>
            <a:br>
              <a:rPr lang="en-US" b="0" dirty="0">
                <a:ea typeface="+mj-ea"/>
                <a:cs typeface="+mj-cs"/>
              </a:rPr>
            </a:br>
            <a:endParaRPr lang="en-US" dirty="0">
              <a:ea typeface="+mj-ea"/>
              <a:cs typeface="+mj-cs"/>
            </a:endParaRPr>
          </a:p>
        </p:txBody>
      </p:sp>
      <p:sp>
        <p:nvSpPr>
          <p:cNvPr id="77826" name="Text Placeholder 3"/>
          <p:cNvSpPr>
            <a:spLocks noGrp="1" noChangeArrowheads="1"/>
          </p:cNvSpPr>
          <p:nvPr>
            <p:ph type="body" sz="half" idx="2"/>
          </p:nvPr>
        </p:nvSpPr>
        <p:spPr>
          <a:xfrm>
            <a:off x="1258888" y="5364163"/>
            <a:ext cx="5976937" cy="1493837"/>
          </a:xfrm>
        </p:spPr>
        <p:txBody>
          <a:bodyPr/>
          <a:lstStyle/>
          <a:p>
            <a:r>
              <a:rPr lang="en-US" altLang="en-US">
                <a:ea typeface="ＭＳ Ｐゴシック" charset="-128"/>
              </a:rPr>
              <a:t>Increasing intolerance in many communities in the region.</a:t>
            </a:r>
          </a:p>
          <a:p>
            <a:endParaRPr lang="en-US" altLang="en-US">
              <a:ea typeface="ＭＳ Ｐゴシック" charset="-128"/>
            </a:endParaRPr>
          </a:p>
          <a:p>
            <a:r>
              <a:rPr lang="en-US" altLang="en-US">
                <a:ea typeface="ＭＳ Ｐゴシック" charset="-128"/>
              </a:rPr>
              <a:t>Stigma and fear reduce gay/MSM access to essential HIV services and can measurably increase HIV viral loads at community level. (Schwartz, et al, IAS 2015).</a:t>
            </a:r>
          </a:p>
        </p:txBody>
      </p:sp>
      <p:pic>
        <p:nvPicPr>
          <p:cNvPr id="77827" name="Picture 2" descr="Two men arrive for their trial Wednesday at a Sharia court in Banda Aceh, Indonesia."/>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564" r="12564"/>
          <a:stretch>
            <a:fillRect/>
          </a:stretch>
        </p:blipFill>
        <p:spPr>
          <a:xfrm>
            <a:off x="5364163" y="1484313"/>
            <a:ext cx="3597275" cy="2698750"/>
          </a:xfrm>
        </p:spPr>
      </p:pic>
      <p:pic>
        <p:nvPicPr>
          <p:cNvPr id="77828" name="Picture 2" descr="https://static01.nyt.com/images/2017/05/23/world/23indonesia/23indonesia-master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52038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2"/>
          <p:cNvSpPr>
            <a:spLocks noChangeArrowheads="1"/>
          </p:cNvSpPr>
          <p:nvPr/>
        </p:nvSpPr>
        <p:spPr bwMode="auto">
          <a:xfrm>
            <a:off x="47625" y="3508375"/>
            <a:ext cx="4572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b="1" i="1">
                <a:solidFill>
                  <a:srgbClr val="000000"/>
                </a:solidFill>
                <a:latin typeface="nyt-cheltenham" charset="0"/>
              </a:rPr>
              <a:t>Indonesia Police Arrest 141 Men Accused of Having Gay Sex Party</a:t>
            </a:r>
          </a:p>
          <a:p>
            <a:endParaRPr lang="en-US" altLang="en-US" b="1" i="1">
              <a:solidFill>
                <a:srgbClr val="000000"/>
              </a:solidFill>
              <a:latin typeface="nyt-cheltenham" charset="0"/>
            </a:endParaRPr>
          </a:p>
          <a:p>
            <a:r>
              <a:rPr lang="en-US" altLang="en-US" sz="1200" b="1">
                <a:solidFill>
                  <a:srgbClr val="333333"/>
                </a:solidFill>
                <a:latin typeface="nyt-cheltenham-sh" charset="0"/>
              </a:rPr>
              <a:t> JON EMONT, NYT, </a:t>
            </a:r>
            <a:r>
              <a:rPr lang="en-US" altLang="en-US" sz="1200">
                <a:solidFill>
                  <a:srgbClr val="333333"/>
                </a:solidFill>
                <a:latin typeface="Georgia" charset="0"/>
              </a:rPr>
              <a:t>MAY 22, 2017</a:t>
            </a:r>
          </a:p>
          <a:p>
            <a:r>
              <a:rPr lang="en-US" altLang="en-US"/>
              <a:t/>
            </a:r>
            <a:br>
              <a:rPr lang="en-US" altLang="en-US"/>
            </a:br>
            <a:endParaRPr lang="en-US" altLang="en-US" b="1" i="1">
              <a:solidFill>
                <a:srgbClr val="000000"/>
              </a:solidFill>
              <a:latin typeface="nyt-cheltenham" charset="0"/>
            </a:endParaRPr>
          </a:p>
        </p:txBody>
      </p:sp>
    </p:spTree>
    <p:extLst>
      <p:ext uri="{BB962C8B-B14F-4D97-AF65-F5344CB8AC3E}">
        <p14:creationId xmlns:p14="http://schemas.microsoft.com/office/powerpoint/2010/main" val="397140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533400" y="3041650"/>
            <a:ext cx="8458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800" b="1">
                <a:solidFill>
                  <a:srgbClr val="02141F"/>
                </a:solidFill>
                <a:latin typeface="Georgia" charset="0"/>
              </a:rPr>
              <a:t>Human Rights Undermined</a:t>
            </a:r>
            <a:endParaRPr lang="en-US" altLang="en-US" sz="2800">
              <a:solidFill>
                <a:srgbClr val="02141F"/>
              </a:solidFill>
              <a:latin typeface="Georgia" charset="0"/>
            </a:endParaRPr>
          </a:p>
          <a:p>
            <a:r>
              <a:rPr lang="ja-JP" altLang="en-US" sz="2800">
                <a:solidFill>
                  <a:srgbClr val="02141F"/>
                </a:solidFill>
                <a:latin typeface="Georgia" charset="0"/>
              </a:rPr>
              <a:t>“</a:t>
            </a:r>
            <a:r>
              <a:rPr lang="en-US" altLang="ja-JP" sz="2800">
                <a:solidFill>
                  <a:srgbClr val="02141F"/>
                </a:solidFill>
                <a:latin typeface="Georgia" charset="0"/>
              </a:rPr>
              <a:t>It’s not just liberal democracy in danger,</a:t>
            </a:r>
            <a:r>
              <a:rPr lang="ja-JP" altLang="en-US" sz="2800">
                <a:solidFill>
                  <a:srgbClr val="02141F"/>
                </a:solidFill>
                <a:latin typeface="Georgia" charset="0"/>
              </a:rPr>
              <a:t>”</a:t>
            </a:r>
            <a:endParaRPr lang="en-US" altLang="ja-JP" sz="2800">
              <a:solidFill>
                <a:srgbClr val="02141F"/>
              </a:solidFill>
              <a:latin typeface="Georgia" charset="0"/>
            </a:endParaRPr>
          </a:p>
          <a:p>
            <a:endParaRPr lang="en-US" altLang="en-US" sz="2800">
              <a:solidFill>
                <a:srgbClr val="02141F"/>
              </a:solidFill>
              <a:latin typeface="Georgia" charset="0"/>
            </a:endParaRPr>
          </a:p>
          <a:p>
            <a:r>
              <a:rPr lang="en-US" altLang="en-US" sz="2800">
                <a:solidFill>
                  <a:srgbClr val="02141F"/>
                </a:solidFill>
                <a:latin typeface="Georgia" charset="0"/>
              </a:rPr>
              <a:t> </a:t>
            </a:r>
            <a:r>
              <a:rPr lang="ja-JP" altLang="en-US" sz="2800">
                <a:solidFill>
                  <a:srgbClr val="02141F"/>
                </a:solidFill>
                <a:latin typeface="Georgia" charset="0"/>
              </a:rPr>
              <a:t>“</a:t>
            </a:r>
            <a:r>
              <a:rPr lang="en-US" altLang="ja-JP" sz="2800">
                <a:solidFill>
                  <a:srgbClr val="02141F"/>
                </a:solidFill>
                <a:latin typeface="Georgia" charset="0"/>
              </a:rPr>
              <a:t>It’s the rule of law internationally. It’s the international system itself. It’s the notion that human rights are universal and sacred. That’s what’s at stake with the Trump administration.</a:t>
            </a:r>
            <a:r>
              <a:rPr lang="ja-JP" altLang="en-US" sz="2800">
                <a:solidFill>
                  <a:srgbClr val="02141F"/>
                </a:solidFill>
                <a:latin typeface="Georgia" charset="0"/>
              </a:rPr>
              <a:t>”</a:t>
            </a:r>
            <a:r>
              <a:rPr lang="en-US" altLang="ja-JP" sz="2800">
                <a:solidFill>
                  <a:srgbClr val="02141F"/>
                </a:solidFill>
                <a:latin typeface="Georgia" charset="0"/>
              </a:rPr>
              <a:t>    </a:t>
            </a:r>
            <a:r>
              <a:rPr lang="en-US" altLang="ja-JP" sz="2000">
                <a:solidFill>
                  <a:srgbClr val="02141F"/>
                </a:solidFill>
                <a:latin typeface="Georgia" charset="0"/>
              </a:rPr>
              <a:t>--Jessica Stern, OutRight Action Intl.</a:t>
            </a:r>
          </a:p>
          <a:p>
            <a:endParaRPr lang="en-US" altLang="en-US" sz="1300">
              <a:solidFill>
                <a:srgbClr val="02141F"/>
              </a:solidFill>
              <a:latin typeface="Georgia" charset="0"/>
            </a:endParaRPr>
          </a:p>
          <a:p>
            <a:r>
              <a:rPr lang="en-US" altLang="en-US" sz="1300">
                <a:solidFill>
                  <a:srgbClr val="02141F"/>
                </a:solidFill>
                <a:latin typeface="Georgia" charset="0"/>
              </a:rPr>
              <a:t>.</a:t>
            </a:r>
          </a:p>
        </p:txBody>
      </p:sp>
      <p:pic>
        <p:nvPicPr>
          <p:cNvPr id="78850" name="Picture 2" descr="http://img.thedailybeast.com/image/upload/c_crop,d_placeholder_euli9k,h_1440,w_2559,x_0,y_0/c_limit,w_1480/fl_lossy,q_auto/v1495161163/170518-michaelson-lgbt-tease_g9zi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03338"/>
            <a:ext cx="26384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4"/>
          <p:cNvSpPr>
            <a:spLocks noChangeArrowheads="1"/>
          </p:cNvSpPr>
          <p:nvPr/>
        </p:nvSpPr>
        <p:spPr bwMode="auto">
          <a:xfrm>
            <a:off x="2640013" y="157163"/>
            <a:ext cx="64039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a:solidFill>
                  <a:schemeClr val="tx2"/>
                </a:solidFill>
              </a:rPr>
              <a:t>AMERICA LAST</a:t>
            </a:r>
          </a:p>
          <a:p>
            <a:r>
              <a:rPr lang="en-US" altLang="en-US" sz="2000"/>
              <a:t>How the </a:t>
            </a:r>
            <a:r>
              <a:rPr lang="ja-JP" altLang="en-US" sz="2000"/>
              <a:t>‘</a:t>
            </a:r>
            <a:r>
              <a:rPr lang="en-US" altLang="ja-JP" sz="2000"/>
              <a:t>Trump Effect</a:t>
            </a:r>
            <a:r>
              <a:rPr lang="ja-JP" altLang="en-US" sz="2000"/>
              <a:t>’</a:t>
            </a:r>
            <a:r>
              <a:rPr lang="en-US" altLang="ja-JP" sz="2000"/>
              <a:t> Is Endangering LGBT People Worldwide International activists say the effects of the Trump administration</a:t>
            </a:r>
            <a:r>
              <a:rPr lang="ja-JP" altLang="en-US" sz="2000"/>
              <a:t>’</a:t>
            </a:r>
            <a:r>
              <a:rPr lang="en-US" altLang="ja-JP" sz="2000"/>
              <a:t>s actions (and inactions) are already being felt.</a:t>
            </a:r>
          </a:p>
          <a:p>
            <a:endParaRPr lang="en-US" altLang="en-US" sz="1300"/>
          </a:p>
          <a:p>
            <a:r>
              <a:rPr lang="en-US" altLang="en-US" sz="1300"/>
              <a:t>The Daily Beast</a:t>
            </a:r>
          </a:p>
          <a:p>
            <a:r>
              <a:rPr lang="en-US" altLang="en-US" sz="1300"/>
              <a:t>Jay Michaelson</a:t>
            </a:r>
          </a:p>
          <a:p>
            <a:r>
              <a:rPr lang="en-US" altLang="en-US" sz="1300"/>
              <a:t>05.19.17 1:00 AM ET</a:t>
            </a:r>
          </a:p>
        </p:txBody>
      </p:sp>
    </p:spTree>
    <p:extLst>
      <p:ext uri="{BB962C8B-B14F-4D97-AF65-F5344CB8AC3E}">
        <p14:creationId xmlns:p14="http://schemas.microsoft.com/office/powerpoint/2010/main" val="36583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632" y="235702"/>
            <a:ext cx="8391851" cy="1615104"/>
          </a:xfrm>
          <a:noFill/>
        </p:spPr>
        <p:txBody>
          <a:bodyPr>
            <a:noAutofit/>
          </a:bodyPr>
          <a:lstStyle/>
          <a:p>
            <a:r>
              <a:rPr lang="en-ZA" sz="3600" b="1" dirty="0">
                <a:solidFill>
                  <a:schemeClr val="tx2"/>
                </a:solidFill>
                <a:latin typeface="Arial" charset="0"/>
                <a:ea typeface="Arial" charset="0"/>
                <a:cs typeface="Arial" charset="0"/>
              </a:rPr>
              <a:t>Where are we?</a:t>
            </a:r>
            <a:br>
              <a:rPr lang="en-ZA" sz="3600" b="1" dirty="0">
                <a:solidFill>
                  <a:schemeClr val="tx2"/>
                </a:solidFill>
                <a:latin typeface="Arial" charset="0"/>
                <a:ea typeface="Arial" charset="0"/>
                <a:cs typeface="Arial" charset="0"/>
              </a:rPr>
            </a:br>
            <a:endParaRPr lang="en-ZA" sz="3600" b="1" dirty="0">
              <a:solidFill>
                <a:schemeClr val="tx2"/>
              </a:solidFill>
              <a:latin typeface="Arial" charset="0"/>
              <a:ea typeface="Arial" charset="0"/>
              <a:cs typeface="Arial" charset="0"/>
            </a:endParaRPr>
          </a:p>
        </p:txBody>
      </p:sp>
      <p:sp>
        <p:nvSpPr>
          <p:cNvPr id="6" name="TextBox 5"/>
          <p:cNvSpPr txBox="1"/>
          <p:nvPr/>
        </p:nvSpPr>
        <p:spPr>
          <a:xfrm>
            <a:off x="3463882" y="6573305"/>
            <a:ext cx="3102131" cy="276999"/>
          </a:xfrm>
          <a:prstGeom prst="rect">
            <a:avLst/>
          </a:prstGeom>
          <a:noFill/>
        </p:spPr>
        <p:txBody>
          <a:bodyPr wrap="none" rtlCol="0">
            <a:spAutoFit/>
          </a:bodyPr>
          <a:lstStyle/>
          <a:p>
            <a:r>
              <a:rPr lang="en-ZA" sz="1200" i="1" dirty="0">
                <a:solidFill>
                  <a:srgbClr val="000000"/>
                </a:solidFill>
                <a:latin typeface="Arial" panose="020B0604020202020204" pitchFamily="34" charset="0"/>
                <a:cs typeface="Arial" panose="020B0604020202020204" pitchFamily="34" charset="0"/>
              </a:rPr>
              <a:t>Adapted from UNAIDS Global Report 2017</a:t>
            </a:r>
          </a:p>
        </p:txBody>
      </p:sp>
      <p:sp>
        <p:nvSpPr>
          <p:cNvPr id="3" name="Content Placeholder 2"/>
          <p:cNvSpPr>
            <a:spLocks noGrp="1"/>
          </p:cNvSpPr>
          <p:nvPr>
            <p:ph idx="1"/>
          </p:nvPr>
        </p:nvSpPr>
        <p:spPr>
          <a:xfrm>
            <a:off x="314632" y="1435510"/>
            <a:ext cx="8829368" cy="4745539"/>
          </a:xfrm>
        </p:spPr>
        <p:txBody>
          <a:bodyPr>
            <a:normAutofit fontScale="55000" lnSpcReduction="20000"/>
          </a:bodyPr>
          <a:lstStyle/>
          <a:p>
            <a:pPr marL="0" indent="0">
              <a:buNone/>
            </a:pPr>
            <a:r>
              <a:rPr lang="en-US" sz="5800" b="1" dirty="0"/>
              <a:t>39 (28.9-41.5) million deaths since the pandemic began</a:t>
            </a:r>
          </a:p>
          <a:p>
            <a:pPr marL="0" indent="0">
              <a:buNone/>
            </a:pPr>
            <a:endParaRPr lang="en-US" sz="4000" b="1" dirty="0"/>
          </a:p>
          <a:p>
            <a:pPr marL="0" indent="0">
              <a:buNone/>
            </a:pPr>
            <a:r>
              <a:rPr lang="en-US" sz="4000" b="1" dirty="0"/>
              <a:t>2016:  1.0 (830 K-1.2) million HIV deaths</a:t>
            </a:r>
          </a:p>
          <a:p>
            <a:pPr marL="0" indent="0">
              <a:buNone/>
            </a:pPr>
            <a:endParaRPr lang="en-US" sz="4000" b="1" dirty="0"/>
          </a:p>
          <a:p>
            <a:pPr marL="0" indent="0">
              <a:buNone/>
            </a:pPr>
            <a:r>
              <a:rPr lang="en-US" sz="4000" b="1" dirty="0"/>
              <a:t>         36.7 (30.8-42.9) million living with HIV  </a:t>
            </a:r>
          </a:p>
          <a:p>
            <a:pPr marL="0" indent="0">
              <a:buNone/>
            </a:pPr>
            <a:endParaRPr lang="en-US" sz="4000" dirty="0">
              <a:solidFill>
                <a:srgbClr val="000000"/>
              </a:solidFill>
            </a:endParaRPr>
          </a:p>
          <a:p>
            <a:pPr marL="0" indent="0">
              <a:buNone/>
            </a:pPr>
            <a:r>
              <a:rPr lang="en-US" sz="4000" b="1" dirty="0">
                <a:solidFill>
                  <a:srgbClr val="000000"/>
                </a:solidFill>
              </a:rPr>
              <a:t>			</a:t>
            </a:r>
            <a:r>
              <a:rPr lang="en-US" sz="4000" b="1" dirty="0">
                <a:solidFill>
                  <a:srgbClr val="FF0000"/>
                </a:solidFill>
              </a:rPr>
              <a:t>1.8 (1.6-2.1) million new infections (2016)</a:t>
            </a:r>
          </a:p>
          <a:p>
            <a:pPr marL="0" indent="0">
              <a:buNone/>
            </a:pPr>
            <a:endParaRPr lang="en-US" sz="4000" b="1" dirty="0">
              <a:solidFill>
                <a:srgbClr val="FF0000"/>
              </a:solidFill>
            </a:endParaRPr>
          </a:p>
          <a:p>
            <a:pPr marL="0" indent="0">
              <a:buNone/>
            </a:pPr>
            <a:r>
              <a:rPr lang="en-US" sz="4000" b="1" dirty="0">
                <a:solidFill>
                  <a:srgbClr val="FF0000"/>
                </a:solidFill>
              </a:rPr>
              <a:t>				20.9 million on TX &gt; Half of PLWHA </a:t>
            </a:r>
          </a:p>
          <a:p>
            <a:pPr marL="0" indent="0">
              <a:buNone/>
            </a:pPr>
            <a:r>
              <a:rPr lang="en-US" sz="4000" b="1" dirty="0">
                <a:solidFill>
                  <a:srgbClr val="FF0000"/>
                </a:solidFill>
              </a:rPr>
              <a:t>						</a:t>
            </a:r>
            <a:r>
              <a:rPr lang="en-US" sz="4000" b="1" dirty="0">
                <a:solidFill>
                  <a:schemeClr val="accent1"/>
                </a:solidFill>
              </a:rPr>
              <a:t>&gt;40 Countries implementing PrEP</a:t>
            </a:r>
          </a:p>
          <a:p>
            <a:pPr marL="0" indent="0">
              <a:buNone/>
            </a:pPr>
            <a:r>
              <a:rPr lang="en-US" sz="4000" b="1" dirty="0">
                <a:solidFill>
                  <a:schemeClr val="accent1"/>
                </a:solidFill>
              </a:rPr>
              <a:t>							</a:t>
            </a:r>
            <a:r>
              <a:rPr lang="en-US" b="1" dirty="0">
                <a:solidFill>
                  <a:schemeClr val="accent1"/>
                </a:solidFill>
              </a:rPr>
              <a:t>US, France, RSA, Kenya, Peru, Canada, Israel, 									Australia, EU</a:t>
            </a:r>
          </a:p>
          <a:p>
            <a:pPr marL="0" indent="0">
              <a:buNone/>
            </a:pPr>
            <a:endParaRPr lang="en-US" sz="3600" b="1" dirty="0">
              <a:solidFill>
                <a:schemeClr val="accent4"/>
              </a:solidFill>
            </a:endParaRPr>
          </a:p>
        </p:txBody>
      </p:sp>
    </p:spTree>
    <p:extLst>
      <p:ext uri="{BB962C8B-B14F-4D97-AF65-F5344CB8AC3E}">
        <p14:creationId xmlns:p14="http://schemas.microsoft.com/office/powerpoint/2010/main" val="1448581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a:solidFill>
                  <a:schemeClr val="tx2"/>
                </a:solidFill>
                <a:ea typeface="ＭＳ Ｐゴシック" charset="-128"/>
              </a:rPr>
              <a:t>Return to Maximum Sentencing</a:t>
            </a:r>
          </a:p>
        </p:txBody>
      </p:sp>
      <p:sp>
        <p:nvSpPr>
          <p:cNvPr id="88066" name="Content Placeholder 2"/>
          <p:cNvSpPr>
            <a:spLocks noGrp="1"/>
          </p:cNvSpPr>
          <p:nvPr>
            <p:ph idx="1"/>
          </p:nvPr>
        </p:nvSpPr>
        <p:spPr/>
        <p:txBody>
          <a:bodyPr/>
          <a:lstStyle/>
          <a:p>
            <a:r>
              <a:rPr lang="en-US" altLang="en-US" sz="2400">
                <a:ea typeface="ＭＳ Ｐゴシック" charset="-128"/>
              </a:rPr>
              <a:t>May, 2017, Attorney General Jeff Sessions </a:t>
            </a:r>
            <a:r>
              <a:rPr lang="en-US" altLang="en-US" sz="2400">
                <a:ea typeface="ＭＳ Ｐゴシック" charset="-128"/>
                <a:hlinkClick r:id="rId2"/>
              </a:rPr>
              <a:t>directed federal prosecutors to seek the maximum penalty possible in every case</a:t>
            </a:r>
            <a:endParaRPr lang="en-US" altLang="en-US" sz="2400">
              <a:ea typeface="ＭＳ Ｐゴシック" charset="-128"/>
            </a:endParaRPr>
          </a:p>
          <a:p>
            <a:endParaRPr lang="en-US" altLang="en-US" sz="2400">
              <a:ea typeface="ＭＳ Ｐゴシック" charset="-128"/>
            </a:endParaRPr>
          </a:p>
          <a:p>
            <a:r>
              <a:rPr lang="en-US" altLang="en-US" sz="2400">
                <a:ea typeface="ＭＳ Ｐゴシック" charset="-128"/>
              </a:rPr>
              <a:t>“Instead of providing people who commit low-level drug offenses or who are struggling with mental illness with treatment, support and rehabilitation programs, the policy will subject them to decades of incarceration,” they wrote. “In essence, the Attorney General has reinvigorated the failed ‘war on drugs.’ ”</a:t>
            </a:r>
          </a:p>
        </p:txBody>
      </p:sp>
      <p:sp>
        <p:nvSpPr>
          <p:cNvPr id="88067" name="TextBox 2"/>
          <p:cNvSpPr txBox="1">
            <a:spLocks noChangeArrowheads="1"/>
          </p:cNvSpPr>
          <p:nvPr/>
        </p:nvSpPr>
        <p:spPr bwMode="auto">
          <a:xfrm>
            <a:off x="762000" y="6096000"/>
            <a:ext cx="529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Townes, C.  The War on Drugs Never Ended. Slate, Aug 1, 2017</a:t>
            </a:r>
          </a:p>
        </p:txBody>
      </p:sp>
    </p:spTree>
    <p:extLst>
      <p:ext uri="{BB962C8B-B14F-4D97-AF65-F5344CB8AC3E}">
        <p14:creationId xmlns:p14="http://schemas.microsoft.com/office/powerpoint/2010/main" val="26835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28650" y="179596"/>
            <a:ext cx="7886700" cy="1325563"/>
          </a:xfrm>
        </p:spPr>
        <p:txBody>
          <a:bodyPr/>
          <a:lstStyle/>
          <a:p>
            <a:r>
              <a:rPr lang="en-US" altLang="en-US" sz="4000" dirty="0">
                <a:solidFill>
                  <a:schemeClr val="tx2"/>
                </a:solidFill>
                <a:ea typeface="ＭＳ Ｐゴシック" charset="-128"/>
              </a:rPr>
              <a:t>Philippines:  </a:t>
            </a:r>
            <a:r>
              <a:rPr lang="en-US" altLang="en-US" sz="4000" dirty="0" err="1">
                <a:solidFill>
                  <a:schemeClr val="tx2"/>
                </a:solidFill>
                <a:ea typeface="ＭＳ Ｐゴシック" charset="-128"/>
              </a:rPr>
              <a:t>Duterte</a:t>
            </a:r>
            <a:r>
              <a:rPr lang="ja-JP" altLang="en-US" sz="4000" dirty="0">
                <a:solidFill>
                  <a:schemeClr val="tx2"/>
                </a:solidFill>
                <a:ea typeface="ＭＳ Ｐゴシック" charset="-128"/>
              </a:rPr>
              <a:t>’</a:t>
            </a:r>
            <a:r>
              <a:rPr lang="en-US" altLang="ja-JP" sz="4000" dirty="0">
                <a:solidFill>
                  <a:schemeClr val="tx2"/>
                </a:solidFill>
                <a:ea typeface="ＭＳ Ｐゴシック" charset="-128"/>
              </a:rPr>
              <a:t>s War on Drugs</a:t>
            </a:r>
            <a:endParaRPr lang="en-US" altLang="en-US" sz="4000" dirty="0">
              <a:solidFill>
                <a:schemeClr val="tx2"/>
              </a:solidFill>
              <a:ea typeface="ＭＳ Ｐゴシック" charset="-128"/>
            </a:endParaRPr>
          </a:p>
        </p:txBody>
      </p:sp>
      <p:sp>
        <p:nvSpPr>
          <p:cNvPr id="89090" name="Text Placeholder 4"/>
          <p:cNvSpPr>
            <a:spLocks noGrp="1"/>
          </p:cNvSpPr>
          <p:nvPr>
            <p:ph type="body" idx="1"/>
          </p:nvPr>
        </p:nvSpPr>
        <p:spPr>
          <a:xfrm>
            <a:off x="520253" y="1402867"/>
            <a:ext cx="3868340" cy="823912"/>
          </a:xfrm>
        </p:spPr>
        <p:txBody>
          <a:bodyPr/>
          <a:lstStyle/>
          <a:p>
            <a:pPr>
              <a:lnSpc>
                <a:spcPct val="80000"/>
              </a:lnSpc>
            </a:pPr>
            <a:r>
              <a:rPr lang="en-US" altLang="en-US" sz="2000">
                <a:ea typeface="ＭＳ Ｐゴシック" charset="-128"/>
              </a:rPr>
              <a:t>Human Rights Watch:</a:t>
            </a:r>
            <a:r>
              <a:rPr lang="pt-BR" altLang="en-US" sz="2000" dirty="0">
                <a:ea typeface="ＭＳ Ｐゴシック" charset="-128"/>
              </a:rPr>
              <a:t>  “</a:t>
            </a:r>
            <a:r>
              <a:rPr lang="pt-BR" altLang="ja-JP" sz="2000" dirty="0" err="1">
                <a:ea typeface="ＭＳ Ｐゴシック" charset="-128"/>
              </a:rPr>
              <a:t>License</a:t>
            </a:r>
            <a:r>
              <a:rPr lang="pt-BR" altLang="ja-JP" sz="2000" dirty="0">
                <a:ea typeface="ＭＳ Ｐゴシック" charset="-128"/>
              </a:rPr>
              <a:t> </a:t>
            </a:r>
            <a:r>
              <a:rPr lang="pt-BR" altLang="ja-JP" sz="2000" dirty="0" err="1">
                <a:ea typeface="ＭＳ Ｐゴシック" charset="-128"/>
              </a:rPr>
              <a:t>to</a:t>
            </a:r>
            <a:r>
              <a:rPr lang="pt-BR" altLang="ja-JP" sz="2000" dirty="0">
                <a:ea typeface="ＭＳ Ｐゴシック" charset="-128"/>
              </a:rPr>
              <a:t> </a:t>
            </a:r>
            <a:r>
              <a:rPr lang="pt-BR" altLang="ja-JP" sz="2000" dirty="0" err="1">
                <a:ea typeface="ＭＳ Ｐゴシック" charset="-128"/>
              </a:rPr>
              <a:t>Kill</a:t>
            </a:r>
            <a:r>
              <a:rPr lang="pt-BR" altLang="en-US" sz="2000" dirty="0">
                <a:ea typeface="ＭＳ Ｐゴシック" charset="-128"/>
              </a:rPr>
              <a:t>”</a:t>
            </a:r>
            <a:r>
              <a:rPr lang="en-US" altLang="ja-JP" sz="2000" dirty="0">
                <a:ea typeface="ＭＳ Ｐゴシック" charset="-128"/>
              </a:rPr>
              <a:t> March, 2017</a:t>
            </a:r>
            <a:endParaRPr lang="en-US" altLang="en-US" sz="2000" dirty="0">
              <a:ea typeface="ＭＳ Ｐゴシック" charset="-128"/>
            </a:endParaRPr>
          </a:p>
        </p:txBody>
      </p:sp>
      <p:sp>
        <p:nvSpPr>
          <p:cNvPr id="89091" name="Content Placeholder 5"/>
          <p:cNvSpPr>
            <a:spLocks noGrp="1"/>
          </p:cNvSpPr>
          <p:nvPr>
            <p:ph sz="half" idx="2"/>
          </p:nvPr>
        </p:nvSpPr>
        <p:spPr>
          <a:xfrm>
            <a:off x="120849" y="2505075"/>
            <a:ext cx="4257675" cy="4422775"/>
          </a:xfrm>
        </p:spPr>
        <p:txBody>
          <a:bodyPr/>
          <a:lstStyle/>
          <a:p>
            <a:pPr>
              <a:lnSpc>
                <a:spcPct val="80000"/>
              </a:lnSpc>
            </a:pPr>
            <a:r>
              <a:rPr lang="en-US" altLang="en-US" sz="1700" dirty="0">
                <a:ea typeface="ＭＳ Ｐゴシック" charset="-128"/>
              </a:rPr>
              <a:t>Since the inauguration of President Rodrigo </a:t>
            </a:r>
            <a:r>
              <a:rPr lang="en-US" altLang="en-US" sz="1700" dirty="0" err="1">
                <a:ea typeface="ＭＳ Ｐゴシック" charset="-128"/>
              </a:rPr>
              <a:t>Duterte</a:t>
            </a:r>
            <a:r>
              <a:rPr lang="en-US" altLang="en-US" sz="1700" dirty="0">
                <a:ea typeface="ＭＳ Ｐゴシック" charset="-128"/>
              </a:rPr>
              <a:t> on June 30, 2016, and his call for a </a:t>
            </a:r>
            <a:r>
              <a:rPr lang="ja-JP" altLang="en-US" sz="1700" dirty="0">
                <a:ea typeface="ＭＳ Ｐゴシック" charset="-128"/>
              </a:rPr>
              <a:t>“</a:t>
            </a:r>
            <a:r>
              <a:rPr lang="en-US" altLang="ja-JP" sz="1700" dirty="0">
                <a:ea typeface="ＭＳ Ｐゴシック" charset="-128"/>
              </a:rPr>
              <a:t>war on drugs,</a:t>
            </a:r>
            <a:r>
              <a:rPr lang="ja-JP" altLang="en-US" sz="1700" dirty="0">
                <a:ea typeface="ＭＳ Ｐゴシック" charset="-128"/>
              </a:rPr>
              <a:t>”</a:t>
            </a:r>
            <a:r>
              <a:rPr lang="en-US" altLang="ja-JP" sz="1700" dirty="0">
                <a:ea typeface="ＭＳ Ｐゴシック" charset="-128"/>
              </a:rPr>
              <a:t> Philippine National Police officers and unidentified </a:t>
            </a:r>
            <a:r>
              <a:rPr lang="ja-JP" altLang="en-US" sz="1700" dirty="0">
                <a:ea typeface="ＭＳ Ｐゴシック" charset="-128"/>
              </a:rPr>
              <a:t>“</a:t>
            </a:r>
            <a:r>
              <a:rPr lang="en-US" altLang="ja-JP" sz="1700" dirty="0">
                <a:ea typeface="ＭＳ Ｐゴシック" charset="-128"/>
              </a:rPr>
              <a:t>vigilantes</a:t>
            </a:r>
            <a:r>
              <a:rPr lang="ja-JP" altLang="en-US" sz="1700" dirty="0">
                <a:ea typeface="ＭＳ Ｐゴシック" charset="-128"/>
              </a:rPr>
              <a:t>”</a:t>
            </a:r>
            <a:r>
              <a:rPr lang="en-US" altLang="ja-JP" sz="1700" dirty="0">
                <a:ea typeface="ＭＳ Ｐゴシック" charset="-128"/>
              </a:rPr>
              <a:t> have </a:t>
            </a:r>
            <a:r>
              <a:rPr lang="en-US" altLang="ja-JP" sz="1700" b="1" dirty="0">
                <a:ea typeface="ＭＳ Ｐゴシック" charset="-128"/>
              </a:rPr>
              <a:t>killed over 7,000 people. </a:t>
            </a:r>
          </a:p>
          <a:p>
            <a:pPr>
              <a:lnSpc>
                <a:spcPct val="80000"/>
              </a:lnSpc>
            </a:pPr>
            <a:endParaRPr lang="en-US" altLang="en-US" sz="1700" dirty="0">
              <a:ea typeface="ＭＳ Ｐゴシック" charset="-128"/>
            </a:endParaRPr>
          </a:p>
          <a:p>
            <a:pPr>
              <a:lnSpc>
                <a:spcPct val="80000"/>
              </a:lnSpc>
            </a:pPr>
            <a:r>
              <a:rPr lang="en-US" altLang="en-US" sz="1700" dirty="0">
                <a:ea typeface="ＭＳ Ｐゴシック" charset="-128"/>
              </a:rPr>
              <a:t>The anti-drug campaign dubbed </a:t>
            </a:r>
            <a:r>
              <a:rPr lang="ja-JP" altLang="en-US" sz="1700" dirty="0">
                <a:ea typeface="ＭＳ Ｐゴシック" charset="-128"/>
              </a:rPr>
              <a:t>“</a:t>
            </a:r>
            <a:r>
              <a:rPr lang="en-US" altLang="ja-JP" sz="1700" dirty="0">
                <a:ea typeface="ＭＳ Ｐゴシック" charset="-128"/>
              </a:rPr>
              <a:t>Operation Double Barrel</a:t>
            </a:r>
            <a:r>
              <a:rPr lang="ja-JP" altLang="en-US" sz="1700" dirty="0">
                <a:ea typeface="ＭＳ Ｐゴシック" charset="-128"/>
              </a:rPr>
              <a:t>”</a:t>
            </a:r>
            <a:r>
              <a:rPr lang="en-US" altLang="ja-JP" sz="1700" dirty="0">
                <a:ea typeface="ＭＳ Ｐゴシック" charset="-128"/>
              </a:rPr>
              <a:t>… in practice </a:t>
            </a:r>
            <a:r>
              <a:rPr lang="en-US" altLang="ja-JP" sz="1700" b="1" dirty="0">
                <a:ea typeface="ＭＳ Ｐゴシック" charset="-128"/>
              </a:rPr>
              <a:t>has been a campaign of extrajudicial execution in impoverished areas..</a:t>
            </a:r>
            <a:r>
              <a:rPr lang="en-US" altLang="ja-JP" sz="1700" dirty="0">
                <a:ea typeface="ＭＳ Ｐゴシック" charset="-128"/>
              </a:rPr>
              <a:t>. </a:t>
            </a:r>
          </a:p>
          <a:p>
            <a:pPr>
              <a:lnSpc>
                <a:spcPct val="80000"/>
              </a:lnSpc>
            </a:pPr>
            <a:endParaRPr lang="en-US" altLang="en-US" sz="1700" dirty="0">
              <a:ea typeface="ＭＳ Ｐゴシック" charset="-128"/>
            </a:endParaRPr>
          </a:p>
          <a:p>
            <a:pPr>
              <a:lnSpc>
                <a:spcPct val="80000"/>
              </a:lnSpc>
            </a:pPr>
            <a:r>
              <a:rPr lang="en-US" altLang="en-US" sz="1700" dirty="0" err="1">
                <a:ea typeface="ＭＳ Ｐゴシック" charset="-128"/>
              </a:rPr>
              <a:t>Duterte</a:t>
            </a:r>
            <a:r>
              <a:rPr lang="ja-JP" altLang="en-US" sz="1700" dirty="0">
                <a:ea typeface="ＭＳ Ｐゴシック" charset="-128"/>
              </a:rPr>
              <a:t>’</a:t>
            </a:r>
            <a:r>
              <a:rPr lang="en-US" altLang="ja-JP" sz="1700" dirty="0">
                <a:ea typeface="ＭＳ Ｐゴシック" charset="-128"/>
              </a:rPr>
              <a:t>s outspoken endorsement of the campaign implicates him and other senior officials in possible incitement to violence, instigation of murder, and in command responsibility for crimes against humanity</a:t>
            </a:r>
            <a:endParaRPr lang="en-US" altLang="en-US" sz="1700" dirty="0">
              <a:ea typeface="ＭＳ Ｐゴシック" charset="-128"/>
            </a:endParaRPr>
          </a:p>
        </p:txBody>
      </p:sp>
      <p:sp>
        <p:nvSpPr>
          <p:cNvPr id="89092" name="Text Placeholder 6"/>
          <p:cNvSpPr>
            <a:spLocks noGrp="1"/>
          </p:cNvSpPr>
          <p:nvPr>
            <p:ph type="body" sz="quarter" idx="3"/>
          </p:nvPr>
        </p:nvSpPr>
        <p:spPr>
          <a:xfrm>
            <a:off x="4716463" y="2420938"/>
            <a:ext cx="4041775" cy="639762"/>
          </a:xfrm>
        </p:spPr>
        <p:txBody>
          <a:bodyPr>
            <a:normAutofit fontScale="70000" lnSpcReduction="20000"/>
          </a:bodyPr>
          <a:lstStyle/>
          <a:p>
            <a:r>
              <a:rPr lang="en-US" altLang="en-US" sz="1400" b="0">
                <a:ea typeface="ＭＳ Ｐゴシック" charset="-128"/>
              </a:rPr>
              <a:t>QUEZON CITY: Protesters stage a </a:t>
            </a:r>
            <a:r>
              <a:rPr lang="ja-JP" altLang="en-US" sz="1400" b="0">
                <a:ea typeface="ＭＳ Ｐゴシック" charset="-128"/>
              </a:rPr>
              <a:t>“</a:t>
            </a:r>
            <a:r>
              <a:rPr lang="en-US" altLang="ja-JP" sz="1400" b="0">
                <a:ea typeface="ＭＳ Ｐゴシック" charset="-128"/>
              </a:rPr>
              <a:t>die-in</a:t>
            </a:r>
            <a:r>
              <a:rPr lang="ja-JP" altLang="en-US" sz="1400" b="0">
                <a:ea typeface="ＭＳ Ｐゴシック" charset="-128"/>
              </a:rPr>
              <a:t>”</a:t>
            </a:r>
            <a:r>
              <a:rPr lang="en-US" altLang="ja-JP" sz="1400" b="0">
                <a:ea typeface="ＭＳ Ｐゴシック" charset="-128"/>
              </a:rPr>
              <a:t> to dramatize the rising number of extra judicial killings related to Philippine President Rodrigo Duterte</a:t>
            </a:r>
            <a:r>
              <a:rPr lang="ja-JP" altLang="en-US" sz="1400" b="0">
                <a:ea typeface="ＭＳ Ｐゴシック" charset="-128"/>
              </a:rPr>
              <a:t>’</a:t>
            </a:r>
            <a:r>
              <a:rPr lang="en-US" altLang="ja-JP" sz="1400" b="0">
                <a:ea typeface="ＭＳ Ｐゴシック" charset="-128"/>
              </a:rPr>
              <a:t>s </a:t>
            </a:r>
            <a:r>
              <a:rPr lang="ja-JP" altLang="en-US" sz="1400" b="0">
                <a:ea typeface="ＭＳ Ｐゴシック" charset="-128"/>
              </a:rPr>
              <a:t>“</a:t>
            </a:r>
            <a:r>
              <a:rPr lang="en-US" altLang="ja-JP" sz="1400" b="0">
                <a:ea typeface="ＭＳ Ｐゴシック" charset="-128"/>
              </a:rPr>
              <a:t>War on Drugs</a:t>
            </a:r>
            <a:r>
              <a:rPr lang="ja-JP" altLang="en-US" sz="1400" b="0">
                <a:ea typeface="ＭＳ Ｐゴシック" charset="-128"/>
              </a:rPr>
              <a:t>”</a:t>
            </a:r>
            <a:r>
              <a:rPr lang="en-US" altLang="ja-JP" sz="1400" b="0">
                <a:ea typeface="ＭＳ Ｐゴシック" charset="-128"/>
              </a:rPr>
              <a:t> yesterday in front of the Philippine National Police headquarters. —AFP  (May 15, 2017)</a:t>
            </a:r>
            <a:endParaRPr lang="en-US" altLang="en-US" sz="1400">
              <a:ea typeface="ＭＳ Ｐゴシック" charset="-128"/>
            </a:endParaRPr>
          </a:p>
        </p:txBody>
      </p:sp>
      <p:pic>
        <p:nvPicPr>
          <p:cNvPr id="89093" name="Picture 2" descr="QUEZON CITY: Protesters stage a “die-in” to dramatize the rising number of extra judicial killings related to Philippine President Rodrigo Duterte’s “War on Drugs” yesterday in front of the Philippine National Police headquarters. —AFP"/>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572000" y="3357563"/>
            <a:ext cx="4510088" cy="2611437"/>
          </a:xfrm>
        </p:spPr>
      </p:pic>
    </p:spTree>
    <p:extLst>
      <p:ext uri="{BB962C8B-B14F-4D97-AF65-F5344CB8AC3E}">
        <p14:creationId xmlns:p14="http://schemas.microsoft.com/office/powerpoint/2010/main" val="538288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tLang="en-US">
                <a:solidFill>
                  <a:schemeClr val="tx2"/>
                </a:solidFill>
                <a:ea typeface="ＭＳ Ｐゴシック" charset="-128"/>
              </a:rPr>
              <a:t>Duterte’</a:t>
            </a:r>
            <a:r>
              <a:rPr lang="en-US" altLang="ja-JP">
                <a:solidFill>
                  <a:schemeClr val="tx2"/>
                </a:solidFill>
                <a:ea typeface="ＭＳ Ｐゴシック" charset="-128"/>
              </a:rPr>
              <a:t>s  War and HIV</a:t>
            </a:r>
            <a:endParaRPr lang="en-US" altLang="en-US">
              <a:solidFill>
                <a:schemeClr val="tx2"/>
              </a:solidFill>
              <a:ea typeface="ＭＳ Ｐゴシック" charset="-128"/>
            </a:endParaRPr>
          </a:p>
        </p:txBody>
      </p:sp>
      <p:pic>
        <p:nvPicPr>
          <p:cNvPr id="9011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773238"/>
            <a:ext cx="5626100" cy="3743325"/>
          </a:xfrm>
        </p:spPr>
      </p:pic>
      <p:sp>
        <p:nvSpPr>
          <p:cNvPr id="90115" name="TextBox 4"/>
          <p:cNvSpPr txBox="1">
            <a:spLocks noChangeArrowheads="1"/>
          </p:cNvSpPr>
          <p:nvPr/>
        </p:nvSpPr>
        <p:spPr bwMode="auto">
          <a:xfrm>
            <a:off x="5724525" y="1268413"/>
            <a:ext cx="31686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800">
                <a:latin typeface="Arial" charset="0"/>
              </a:rPr>
              <a:t>Duterte</a:t>
            </a:r>
            <a:r>
              <a:rPr lang="ja-JP" altLang="en-US" sz="1800">
                <a:latin typeface="Arial" charset="0"/>
              </a:rPr>
              <a:t>’</a:t>
            </a:r>
            <a:r>
              <a:rPr lang="en-US" altLang="ja-JP" sz="1800">
                <a:latin typeface="Arial" charset="0"/>
              </a:rPr>
              <a:t>s War on Drugs not only violates human rights, it is also likely to have significant negative public health consequences...harsh drug enforcement can lead to drug users going underground</a:t>
            </a:r>
          </a:p>
          <a:p>
            <a:r>
              <a:rPr lang="en-US" altLang="en-US" sz="1800">
                <a:latin typeface="Arial" charset="0"/>
              </a:rPr>
              <a:t>away from critical health services.</a:t>
            </a:r>
          </a:p>
          <a:p>
            <a:endParaRPr lang="en-US" altLang="en-US" sz="1800">
              <a:latin typeface="Arial" charset="0"/>
            </a:endParaRPr>
          </a:p>
          <a:p>
            <a:r>
              <a:rPr lang="en-US" altLang="en-US" sz="1800">
                <a:latin typeface="Arial" charset="0"/>
              </a:rPr>
              <a:t>This can fuel the transmission of HIV and Hepatitis C among people who used drugs and may discourage people with drug dependence from seeking effective treatment services.</a:t>
            </a:r>
          </a:p>
          <a:p>
            <a:endParaRPr lang="en-US" altLang="en-US"/>
          </a:p>
        </p:txBody>
      </p:sp>
      <p:sp>
        <p:nvSpPr>
          <p:cNvPr id="90116" name="Rectangle 1"/>
          <p:cNvSpPr>
            <a:spLocks noChangeArrowheads="1"/>
          </p:cNvSpPr>
          <p:nvPr/>
        </p:nvSpPr>
        <p:spPr bwMode="auto">
          <a:xfrm>
            <a:off x="381000" y="6172200"/>
            <a:ext cx="45720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0000"/>
              </a:lnSpc>
            </a:pPr>
            <a:r>
              <a:rPr lang="en-US" altLang="en-US" sz="1600">
                <a:latin typeface="Calibri" charset="0"/>
              </a:rPr>
              <a:t>Human Rights Watch:</a:t>
            </a:r>
            <a:r>
              <a:rPr lang="pt-BR" altLang="en-US" sz="1600">
                <a:latin typeface="Calibri" charset="0"/>
              </a:rPr>
              <a:t>  “</a:t>
            </a:r>
            <a:r>
              <a:rPr lang="pt-BR" altLang="ja-JP" sz="1600">
                <a:latin typeface="Calibri" charset="0"/>
              </a:rPr>
              <a:t>License to Kill</a:t>
            </a:r>
            <a:r>
              <a:rPr lang="pt-BR" altLang="en-US" sz="1600">
                <a:latin typeface="Calibri" charset="0"/>
              </a:rPr>
              <a:t>”</a:t>
            </a:r>
            <a:r>
              <a:rPr lang="en-US" altLang="ja-JP" sz="1600">
                <a:latin typeface="Calibri" charset="0"/>
              </a:rPr>
              <a:t> March, 2017</a:t>
            </a:r>
            <a:endParaRPr lang="en-US" altLang="en-US" sz="1600">
              <a:latin typeface="Calibri" charset="0"/>
            </a:endParaRPr>
          </a:p>
        </p:txBody>
      </p:sp>
    </p:spTree>
    <p:extLst>
      <p:ext uri="{BB962C8B-B14F-4D97-AF65-F5344CB8AC3E}">
        <p14:creationId xmlns:p14="http://schemas.microsoft.com/office/powerpoint/2010/main" val="18166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1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
            <a:ext cx="9141677" cy="6096000"/>
          </a:xfrm>
          <a:prstGeom prst="rect">
            <a:avLst/>
          </a:prstGeom>
        </p:spPr>
      </p:pic>
    </p:spTree>
    <p:extLst>
      <p:ext uri="{BB962C8B-B14F-4D97-AF65-F5344CB8AC3E}">
        <p14:creationId xmlns:p14="http://schemas.microsoft.com/office/powerpoint/2010/main" val="558606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612" y="1107290"/>
            <a:ext cx="9000388" cy="5101143"/>
          </a:xfrm>
          <a:prstGeom prst="rect">
            <a:avLst/>
          </a:prstGeom>
        </p:spPr>
      </p:pic>
      <p:sp>
        <p:nvSpPr>
          <p:cNvPr id="3" name="TextBox 2"/>
          <p:cNvSpPr txBox="1"/>
          <p:nvPr/>
        </p:nvSpPr>
        <p:spPr>
          <a:xfrm>
            <a:off x="235131" y="522515"/>
            <a:ext cx="7367452" cy="584775"/>
          </a:xfrm>
          <a:prstGeom prst="rect">
            <a:avLst/>
          </a:prstGeom>
          <a:noFill/>
        </p:spPr>
        <p:txBody>
          <a:bodyPr wrap="square" rtlCol="0">
            <a:spAutoFit/>
          </a:bodyPr>
          <a:lstStyle/>
          <a:p>
            <a:r>
              <a:rPr lang="en-ZA" sz="3200" b="1" dirty="0">
                <a:solidFill>
                  <a:srgbClr val="C00000"/>
                </a:solidFill>
              </a:rPr>
              <a:t>Kenya’s Roadmap to HIV Prevention: </a:t>
            </a:r>
          </a:p>
        </p:txBody>
      </p:sp>
      <p:sp>
        <p:nvSpPr>
          <p:cNvPr id="4" name="TextBox 3"/>
          <p:cNvSpPr txBox="1"/>
          <p:nvPr/>
        </p:nvSpPr>
        <p:spPr>
          <a:xfrm>
            <a:off x="4643806" y="6069933"/>
            <a:ext cx="4624252" cy="276999"/>
          </a:xfrm>
          <a:prstGeom prst="rect">
            <a:avLst/>
          </a:prstGeom>
          <a:noFill/>
        </p:spPr>
        <p:txBody>
          <a:bodyPr wrap="square" rtlCol="0">
            <a:spAutoFit/>
          </a:bodyPr>
          <a:lstStyle/>
          <a:p>
            <a:r>
              <a:rPr lang="en-ZA" sz="1200" dirty="0"/>
              <a:t>Kenya HIV Prevention Revolution Roadmap: Counting down to 2030</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708" y="0"/>
            <a:ext cx="2502292" cy="1346581"/>
          </a:xfrm>
          <a:prstGeom prst="rect">
            <a:avLst/>
          </a:prstGeom>
        </p:spPr>
      </p:pic>
    </p:spTree>
    <p:extLst>
      <p:ext uri="{BB962C8B-B14F-4D97-AF65-F5344CB8AC3E}">
        <p14:creationId xmlns:p14="http://schemas.microsoft.com/office/powerpoint/2010/main" val="605816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Title 11"/>
          <p:cNvSpPr>
            <a:spLocks noGrp="1"/>
          </p:cNvSpPr>
          <p:nvPr>
            <p:ph type="title"/>
          </p:nvPr>
        </p:nvSpPr>
        <p:spPr>
          <a:xfrm>
            <a:off x="228600" y="363326"/>
            <a:ext cx="8229600" cy="487362"/>
          </a:xfrm>
        </p:spPr>
        <p:txBody>
          <a:bodyPr>
            <a:noAutofit/>
          </a:bodyPr>
          <a:lstStyle/>
          <a:p>
            <a:pPr algn="l"/>
            <a:r>
              <a:rPr lang="en-US" sz="4000" dirty="0">
                <a:solidFill>
                  <a:schemeClr val="tx2"/>
                </a:solidFill>
                <a:latin typeface="Arial" charset="0"/>
                <a:ea typeface="Arial" charset="0"/>
                <a:cs typeface="Arial" charset="0"/>
              </a:rPr>
              <a:t>Acknowledgements</a:t>
            </a:r>
            <a:r>
              <a:rPr lang="en-US" sz="4000" dirty="0">
                <a:latin typeface="Arial" charset="0"/>
                <a:ea typeface="Arial" charset="0"/>
                <a:cs typeface="Arial" charset="0"/>
              </a:rPr>
              <a:t> </a:t>
            </a:r>
          </a:p>
        </p:txBody>
      </p:sp>
      <p:sp>
        <p:nvSpPr>
          <p:cNvPr id="20486" name="Content Placeholder 12"/>
          <p:cNvSpPr>
            <a:spLocks noGrp="1"/>
          </p:cNvSpPr>
          <p:nvPr>
            <p:ph sz="half" idx="1"/>
          </p:nvPr>
        </p:nvSpPr>
        <p:spPr>
          <a:xfrm>
            <a:off x="528842" y="1177055"/>
            <a:ext cx="4419600" cy="4876800"/>
          </a:xfrm>
        </p:spPr>
        <p:txBody>
          <a:bodyPr>
            <a:normAutofit/>
          </a:bodyPr>
          <a:lstStyle/>
          <a:p>
            <a:pPr marL="0" indent="0">
              <a:buNone/>
            </a:pPr>
            <a:r>
              <a:rPr lang="en-US" sz="3200" b="1" dirty="0">
                <a:latin typeface="Arial" pitchFamily="34" charset="0"/>
                <a:cs typeface="Arial" pitchFamily="34" charset="0"/>
              </a:rPr>
              <a:t>Johns Hopkins </a:t>
            </a:r>
          </a:p>
          <a:p>
            <a:pPr marL="0" indent="0">
              <a:buNone/>
            </a:pPr>
            <a:endParaRPr lang="en-US" sz="3200" dirty="0">
              <a:latin typeface="Arial" pitchFamily="34" charset="0"/>
              <a:cs typeface="Arial" pitchFamily="34" charset="0"/>
            </a:endParaRPr>
          </a:p>
          <a:p>
            <a:pPr marL="0" indent="0">
              <a:buNone/>
            </a:pPr>
            <a:r>
              <a:rPr lang="en-US" sz="3200" dirty="0">
                <a:latin typeface="Arial" pitchFamily="34" charset="0"/>
                <a:cs typeface="Arial" pitchFamily="34" charset="0"/>
              </a:rPr>
              <a:t>Stef Baral, Michele Decker, Brian Weir, Andrea Wirtz</a:t>
            </a:r>
          </a:p>
          <a:p>
            <a:pPr marL="0" indent="0">
              <a:buNone/>
            </a:pPr>
            <a:endParaRPr lang="en-US" sz="2000" dirty="0"/>
          </a:p>
          <a:p>
            <a:pPr>
              <a:buNone/>
            </a:pPr>
            <a:endParaRPr lang="en-US" sz="2800" dirty="0">
              <a:latin typeface="Arial" pitchFamily="34" charset="0"/>
              <a:cs typeface="Arial" pitchFamily="34" charset="0"/>
            </a:endParaRPr>
          </a:p>
          <a:p>
            <a:pPr marL="0" indent="0">
              <a:buNone/>
            </a:pPr>
            <a:endParaRPr lang="en-US" sz="2800" dirty="0">
              <a:latin typeface="Arial" pitchFamily="34" charset="0"/>
              <a:cs typeface="Arial" pitchFamily="34" charset="0"/>
            </a:endParaRPr>
          </a:p>
        </p:txBody>
      </p:sp>
      <p:sp>
        <p:nvSpPr>
          <p:cNvPr id="2" name="Content Placeholder 1"/>
          <p:cNvSpPr>
            <a:spLocks noGrp="1"/>
          </p:cNvSpPr>
          <p:nvPr>
            <p:ph sz="half" idx="2"/>
          </p:nvPr>
        </p:nvSpPr>
        <p:spPr>
          <a:xfrm>
            <a:off x="4433662" y="1177055"/>
            <a:ext cx="4038600" cy="4525963"/>
          </a:xfrm>
        </p:spPr>
        <p:txBody>
          <a:bodyPr>
            <a:normAutofit/>
          </a:bodyPr>
          <a:lstStyle/>
          <a:p>
            <a:pPr marL="0" indent="0">
              <a:buNone/>
            </a:pPr>
            <a:r>
              <a:rPr lang="en-US" sz="3200" b="1" dirty="0">
                <a:latin typeface="Arial" pitchFamily="34" charset="0"/>
                <a:cs typeface="Arial" pitchFamily="34" charset="0"/>
              </a:rPr>
              <a:t>Others</a:t>
            </a:r>
          </a:p>
          <a:p>
            <a:pPr marL="0" indent="0">
              <a:buNone/>
            </a:pPr>
            <a:endParaRPr lang="en-US" sz="2800" dirty="0">
              <a:latin typeface="Arial" pitchFamily="34" charset="0"/>
              <a:cs typeface="Arial" pitchFamily="34" charset="0"/>
            </a:endParaRPr>
          </a:p>
          <a:p>
            <a:pPr marL="0" indent="0">
              <a:buNone/>
            </a:pPr>
            <a:r>
              <a:rPr lang="en-US" sz="2800" dirty="0">
                <a:latin typeface="Arial" pitchFamily="34" charset="0"/>
                <a:cs typeface="Arial" pitchFamily="34" charset="0"/>
              </a:rPr>
              <a:t>Linda-Gail Bekker, David Barr, Gottfried </a:t>
            </a:r>
            <a:r>
              <a:rPr lang="en-US" sz="2800" dirty="0" err="1">
                <a:latin typeface="Arial" pitchFamily="34" charset="0"/>
                <a:cs typeface="Arial" pitchFamily="34" charset="0"/>
              </a:rPr>
              <a:t>Hirnshchall</a:t>
            </a:r>
            <a:r>
              <a:rPr lang="en-US" sz="2800" dirty="0">
                <a:latin typeface="Arial" pitchFamily="34" charset="0"/>
                <a:cs typeface="Arial" pitchFamily="34" charset="0"/>
              </a:rPr>
              <a:t>, Michel Kazatchkine, </a:t>
            </a:r>
            <a:r>
              <a:rPr lang="en-US" sz="2800" dirty="0" err="1">
                <a:latin typeface="Arial" pitchFamily="34" charset="0"/>
                <a:cs typeface="Arial" pitchFamily="34" charset="0"/>
              </a:rPr>
              <a:t>Nolwen</a:t>
            </a:r>
            <a:r>
              <a:rPr lang="en-US" sz="2800" dirty="0">
                <a:latin typeface="Arial" pitchFamily="34" charset="0"/>
                <a:cs typeface="Arial" pitchFamily="34" charset="0"/>
              </a:rPr>
              <a:t> Leon, George O’Hara</a:t>
            </a:r>
            <a:endParaRPr lang="en-US" sz="3200" dirty="0">
              <a:latin typeface="Arial" pitchFamily="34" charset="0"/>
              <a:cs typeface="Arial" pitchFamily="34" charset="0"/>
            </a:endParaRPr>
          </a:p>
          <a:p>
            <a:endParaRPr lang="en-US" sz="1600" dirty="0"/>
          </a:p>
        </p:txBody>
      </p:sp>
      <p:sp>
        <p:nvSpPr>
          <p:cNvPr id="3" name="TextBox 2"/>
          <p:cNvSpPr txBox="1"/>
          <p:nvPr/>
        </p:nvSpPr>
        <p:spPr>
          <a:xfrm>
            <a:off x="71642" y="5282863"/>
            <a:ext cx="9038491" cy="1169551"/>
          </a:xfrm>
          <a:prstGeom prst="rect">
            <a:avLst/>
          </a:prstGeom>
          <a:noFill/>
        </p:spPr>
        <p:txBody>
          <a:bodyPr wrap="square" rtlCol="0">
            <a:spAutoFit/>
          </a:bodyPr>
          <a:lstStyle/>
          <a:p>
            <a:endParaRPr lang="en-US" sz="1400" dirty="0">
              <a:latin typeface="Arial" pitchFamily="34" charset="0"/>
              <a:cs typeface="Arial" pitchFamily="34" charset="0"/>
            </a:endParaRPr>
          </a:p>
          <a:p>
            <a:pPr algn="ctr">
              <a:buNone/>
            </a:pPr>
            <a:r>
              <a:rPr lang="en-US" sz="1400" i="1" dirty="0">
                <a:latin typeface="Arial" pitchFamily="34" charset="0"/>
                <a:cs typeface="Arial" pitchFamily="34" charset="0"/>
              </a:rPr>
              <a:t>Supported by grants to the Center for Public Health and Human Rights at John Hopkins from </a:t>
            </a:r>
          </a:p>
          <a:p>
            <a:pPr lvl="1" algn="ctr"/>
            <a:r>
              <a:rPr lang="en-US" sz="1400" b="1" i="1" dirty="0">
                <a:latin typeface="Arial" pitchFamily="34" charset="0"/>
                <a:cs typeface="Arial" pitchFamily="34" charset="0"/>
              </a:rPr>
              <a:t>National Institutes of Health/NIMH</a:t>
            </a:r>
          </a:p>
          <a:p>
            <a:pPr lvl="1" algn="ctr"/>
            <a:r>
              <a:rPr lang="en-US" sz="1400" b="1" i="1" dirty="0">
                <a:latin typeface="Arial" pitchFamily="34" charset="0"/>
                <a:cs typeface="Arial" pitchFamily="34" charset="0"/>
              </a:rPr>
              <a:t>The Global Fund </a:t>
            </a:r>
          </a:p>
          <a:p>
            <a:pPr algn="ctr">
              <a:buNone/>
            </a:pPr>
            <a:r>
              <a:rPr lang="en-US" sz="1400" i="1" dirty="0">
                <a:latin typeface="Arial" pitchFamily="34" charset="0"/>
                <a:cs typeface="Arial" pitchFamily="34" charset="0"/>
              </a:rPr>
              <a:t>The John Hopkins Center for AIDS Research (NIAID, 1P30AI094189-01A1)</a:t>
            </a:r>
          </a:p>
        </p:txBody>
      </p:sp>
      <p:pic>
        <p:nvPicPr>
          <p:cNvPr id="5122" name="Picture 2" descr="C:\Users\cbeyrer\AppData\Local\Microsoft\Windows\Temporary Internet Files\Content.Outlook\JTUDNLSF\Hopkin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 y="586763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1299" y="5981896"/>
            <a:ext cx="1356502" cy="80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20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266"/>
            <a:ext cx="9144000" cy="6096000"/>
          </a:xfrm>
          <a:prstGeom prst="rect">
            <a:avLst/>
          </a:prstGeom>
        </p:spPr>
      </p:pic>
    </p:spTree>
    <p:extLst>
      <p:ext uri="{BB962C8B-B14F-4D97-AF65-F5344CB8AC3E}">
        <p14:creationId xmlns:p14="http://schemas.microsoft.com/office/powerpoint/2010/main" val="107756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8800" y="890850"/>
            <a:ext cx="5486400" cy="5711938"/>
          </a:xfrm>
          <a:prstGeom prst="rect">
            <a:avLst/>
          </a:prstGeom>
        </p:spPr>
      </p:pic>
      <p:sp>
        <p:nvSpPr>
          <p:cNvPr id="3" name="Title 2"/>
          <p:cNvSpPr>
            <a:spLocks noGrp="1"/>
          </p:cNvSpPr>
          <p:nvPr>
            <p:ph type="title"/>
          </p:nvPr>
        </p:nvSpPr>
        <p:spPr>
          <a:xfrm>
            <a:off x="457200" y="423639"/>
            <a:ext cx="8229600" cy="526788"/>
          </a:xfrm>
        </p:spPr>
        <p:txBody>
          <a:bodyPr>
            <a:normAutofit fontScale="90000"/>
          </a:bodyPr>
          <a:lstStyle/>
          <a:p>
            <a:r>
              <a:rPr lang="en-US" dirty="0"/>
              <a:t>New infections in adults &gt;15 </a:t>
            </a:r>
            <a:r>
              <a:rPr lang="en-US" dirty="0" err="1"/>
              <a:t>yrs</a:t>
            </a:r>
            <a:r>
              <a:rPr lang="en-US" dirty="0"/>
              <a:t> </a:t>
            </a:r>
          </a:p>
        </p:txBody>
      </p:sp>
    </p:spTree>
    <p:extLst>
      <p:ext uri="{BB962C8B-B14F-4D97-AF65-F5344CB8AC3E}">
        <p14:creationId xmlns:p14="http://schemas.microsoft.com/office/powerpoint/2010/main" val="401126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4163" y="1021513"/>
            <a:ext cx="5555674" cy="5636694"/>
          </a:xfrm>
          <a:prstGeom prst="rect">
            <a:avLst/>
          </a:prstGeom>
        </p:spPr>
      </p:pic>
      <p:sp>
        <p:nvSpPr>
          <p:cNvPr id="3" name="Title 2"/>
          <p:cNvSpPr>
            <a:spLocks noGrp="1"/>
          </p:cNvSpPr>
          <p:nvPr>
            <p:ph type="title"/>
          </p:nvPr>
        </p:nvSpPr>
        <p:spPr>
          <a:xfrm>
            <a:off x="457200" y="379730"/>
            <a:ext cx="8229600" cy="794183"/>
          </a:xfrm>
        </p:spPr>
        <p:txBody>
          <a:bodyPr/>
          <a:lstStyle/>
          <a:p>
            <a:r>
              <a:rPr lang="en-US" dirty="0"/>
              <a:t>The promise of </a:t>
            </a:r>
            <a:r>
              <a:rPr lang="en-US" dirty="0">
                <a:solidFill>
                  <a:srgbClr val="FF0000"/>
                </a:solidFill>
              </a:rPr>
              <a:t>Prevention</a:t>
            </a:r>
            <a:r>
              <a:rPr lang="en-US" dirty="0"/>
              <a:t> in ART</a:t>
            </a:r>
          </a:p>
        </p:txBody>
      </p:sp>
    </p:spTree>
    <p:extLst>
      <p:ext uri="{BB962C8B-B14F-4D97-AF65-F5344CB8AC3E}">
        <p14:creationId xmlns:p14="http://schemas.microsoft.com/office/powerpoint/2010/main" val="235403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2" y="192947"/>
            <a:ext cx="9211111" cy="1346251"/>
          </a:xfrm>
        </p:spPr>
        <p:txBody>
          <a:bodyPr>
            <a:normAutofit/>
          </a:bodyPr>
          <a:lstStyle/>
          <a:p>
            <a:r>
              <a:rPr lang="en-US" dirty="0">
                <a:solidFill>
                  <a:schemeClr val="tx2"/>
                </a:solidFill>
              </a:rPr>
              <a:t>New HIV infections among people </a:t>
            </a:r>
            <a:br>
              <a:rPr lang="en-US" dirty="0">
                <a:solidFill>
                  <a:schemeClr val="tx2"/>
                </a:solidFill>
              </a:rPr>
            </a:br>
            <a:r>
              <a:rPr lang="en-US" dirty="0">
                <a:solidFill>
                  <a:schemeClr val="tx2"/>
                </a:solidFill>
              </a:rPr>
              <a:t>aged 15 years and over, 2010–2015</a:t>
            </a:r>
          </a:p>
        </p:txBody>
      </p:sp>
      <p:grpSp>
        <p:nvGrpSpPr>
          <p:cNvPr id="8" name="Group 7"/>
          <p:cNvGrpSpPr/>
          <p:nvPr/>
        </p:nvGrpSpPr>
        <p:grpSpPr>
          <a:xfrm>
            <a:off x="332308" y="1888148"/>
            <a:ext cx="8048066" cy="4485016"/>
            <a:chOff x="360000" y="1759743"/>
            <a:chExt cx="8718738" cy="4858768"/>
          </a:xfrm>
        </p:grpSpPr>
        <p:sp>
          <p:nvSpPr>
            <p:cNvPr id="4" name="Rectangle 3"/>
            <p:cNvSpPr/>
            <p:nvPr/>
          </p:nvSpPr>
          <p:spPr>
            <a:xfrm>
              <a:off x="360000" y="6480000"/>
              <a:ext cx="4953000" cy="138511"/>
            </a:xfrm>
            <a:prstGeom prst="rect">
              <a:avLst/>
            </a:prstGeom>
          </p:spPr>
          <p:txBody>
            <a:bodyPr lIns="0" tIns="0" rIns="0" bIns="0">
              <a:spAutoFit/>
            </a:bodyPr>
            <a:lstStyle/>
            <a:p>
              <a:r>
                <a:rPr lang="fr-FR" sz="831" dirty="0">
                  <a:latin typeface="+mj-lt"/>
                </a:rPr>
                <a:t>Source: UNAIDS 2016 </a:t>
              </a:r>
              <a:r>
                <a:rPr lang="fr-FR" sz="831" dirty="0" err="1">
                  <a:latin typeface="+mj-lt"/>
                </a:rPr>
                <a:t>estimates</a:t>
              </a:r>
              <a:r>
                <a:rPr lang="fr-FR" sz="831" dirty="0">
                  <a:latin typeface="+mj-lt"/>
                </a:rPr>
                <a:t>.</a:t>
              </a:r>
              <a:endParaRPr lang="en-US" sz="831" dirty="0">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1759743"/>
              <a:ext cx="7920000" cy="41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149" y="5332615"/>
              <a:ext cx="2497143" cy="58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595" y="5341972"/>
              <a:ext cx="3817143" cy="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6892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6EA8D-1902-405A-ACD2-E9B88D6C3E66}"/>
              </a:ext>
            </a:extLst>
          </p:cNvPr>
          <p:cNvSpPr>
            <a:spLocks noGrp="1"/>
          </p:cNvSpPr>
          <p:nvPr>
            <p:ph type="title"/>
          </p:nvPr>
        </p:nvSpPr>
        <p:spPr>
          <a:xfrm>
            <a:off x="530369" y="2713138"/>
            <a:ext cx="7886700" cy="2852737"/>
          </a:xfrm>
        </p:spPr>
        <p:txBody>
          <a:bodyPr>
            <a:normAutofit/>
          </a:bodyPr>
          <a:lstStyle/>
          <a:p>
            <a:r>
              <a:rPr lang="en-US" sz="3500" b="1" dirty="0">
                <a:solidFill>
                  <a:schemeClr val="tx2"/>
                </a:solidFill>
                <a:latin typeface="Arial" charset="0"/>
                <a:ea typeface="Arial" charset="0"/>
                <a:cs typeface="Arial" charset="0"/>
              </a:rPr>
              <a:t>Key populations</a:t>
            </a:r>
            <a:br>
              <a:rPr lang="en-US" sz="3500" b="1" dirty="0">
                <a:solidFill>
                  <a:schemeClr val="tx2"/>
                </a:solidFill>
                <a:latin typeface="Arial" charset="0"/>
                <a:ea typeface="Arial" charset="0"/>
                <a:cs typeface="Arial" charset="0"/>
              </a:rPr>
            </a:br>
            <a:r>
              <a:rPr lang="en-US" sz="3500" dirty="0">
                <a:solidFill>
                  <a:schemeClr val="tx2"/>
                </a:solidFill>
                <a:latin typeface="Arial" charset="0"/>
                <a:ea typeface="Arial" charset="0"/>
                <a:cs typeface="Arial" charset="0"/>
              </a:rPr>
              <a:t>Sex Workers, MSM, PWID </a:t>
            </a:r>
          </a:p>
        </p:txBody>
      </p:sp>
      <p:pic>
        <p:nvPicPr>
          <p:cNvPr id="4" name="Picture 5">
            <a:extLst>
              <a:ext uri="{FF2B5EF4-FFF2-40B4-BE49-F238E27FC236}">
                <a16:creationId xmlns:a16="http://schemas.microsoft.com/office/drawing/2014/main" xmlns="" id="{C924C7F8-8B6A-4B90-9573-50C573806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371" y="946971"/>
            <a:ext cx="3087329" cy="321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sph.ad.jhsph.edu\jhsph-data\docstorage01\mdecker\My Documents\Lancet SW HIV series\Images for issue\workwiseMarchGraphic.jpg">
            <a:extLst>
              <a:ext uri="{FF2B5EF4-FFF2-40B4-BE49-F238E27FC236}">
                <a16:creationId xmlns:a16="http://schemas.microsoft.com/office/drawing/2014/main" xmlns="" id="{BC80C59A-E7C7-445F-82DA-10B7BC871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69" y="946971"/>
            <a:ext cx="4159045" cy="319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20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Key Populations and HIV  </a:t>
            </a:r>
          </a:p>
        </p:txBody>
      </p:sp>
      <p:sp>
        <p:nvSpPr>
          <p:cNvPr id="3" name="Content Placeholder 2"/>
          <p:cNvSpPr>
            <a:spLocks noGrp="1"/>
          </p:cNvSpPr>
          <p:nvPr>
            <p:ph idx="1"/>
          </p:nvPr>
        </p:nvSpPr>
        <p:spPr>
          <a:xfrm>
            <a:off x="457199" y="1600203"/>
            <a:ext cx="8499021" cy="5176157"/>
          </a:xfrm>
        </p:spPr>
        <p:txBody>
          <a:bodyPr>
            <a:normAutofit lnSpcReduction="10000"/>
          </a:bodyPr>
          <a:lstStyle/>
          <a:p>
            <a:r>
              <a:rPr lang="en-US" dirty="0"/>
              <a:t>Key populations are those individuals and communities who have disproportionate burdens of HIV risk and disease </a:t>
            </a:r>
            <a:r>
              <a:rPr lang="en-US" b="1" i="1" dirty="0"/>
              <a:t>and </a:t>
            </a:r>
            <a:r>
              <a:rPr lang="en-US" dirty="0"/>
              <a:t>lack of access to essential HIV services</a:t>
            </a:r>
          </a:p>
          <a:p>
            <a:pPr marL="0" indent="0">
              <a:buNone/>
            </a:pPr>
            <a:endParaRPr lang="en-US" b="1" i="1" dirty="0"/>
          </a:p>
          <a:p>
            <a:r>
              <a:rPr lang="en-US" dirty="0"/>
              <a:t>Gay, Bisexual, and other men who have sex with men (MSM)</a:t>
            </a:r>
          </a:p>
          <a:p>
            <a:r>
              <a:rPr lang="en-US" dirty="0"/>
              <a:t>Sex Workers of all genders</a:t>
            </a:r>
          </a:p>
          <a:p>
            <a:r>
              <a:rPr lang="en-US" dirty="0"/>
              <a:t>People who inject drugs (PWID) of all genders</a:t>
            </a:r>
          </a:p>
          <a:p>
            <a:r>
              <a:rPr lang="en-US" dirty="0"/>
              <a:t>Transgender Women who have sex with men</a:t>
            </a:r>
          </a:p>
          <a:p>
            <a:r>
              <a:rPr lang="en-US" dirty="0"/>
              <a:t>Prisoners and detainees</a:t>
            </a:r>
          </a:p>
          <a:p>
            <a:pPr marL="0" indent="0">
              <a:buNone/>
            </a:pPr>
            <a:endParaRPr lang="en-US" dirty="0"/>
          </a:p>
          <a:p>
            <a:r>
              <a:rPr lang="en-US" dirty="0"/>
              <a:t>Women and Girls in South, East African hyper-epidemics</a:t>
            </a:r>
          </a:p>
          <a:p>
            <a:r>
              <a:rPr lang="en-US" dirty="0"/>
              <a:t>HIV uninfected partners in discordant relationships</a:t>
            </a:r>
          </a:p>
          <a:p>
            <a:pPr marL="0" indent="0">
              <a:buNone/>
            </a:pPr>
            <a:endParaRPr lang="en-US" dirty="0"/>
          </a:p>
          <a:p>
            <a:r>
              <a:rPr lang="en-US" b="1" dirty="0"/>
              <a:t>Adolescents from all of these communities</a:t>
            </a:r>
          </a:p>
          <a:p>
            <a:pPr marL="0" indent="0">
              <a:buNone/>
            </a:pPr>
            <a:endParaRPr lang="en-US" dirty="0"/>
          </a:p>
        </p:txBody>
      </p:sp>
    </p:spTree>
    <p:extLst>
      <p:ext uri="{BB962C8B-B14F-4D97-AF65-F5344CB8AC3E}">
        <p14:creationId xmlns:p14="http://schemas.microsoft.com/office/powerpoint/2010/main" val="85954396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345B9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A145F7D1E0524D97A27BF7B928F430" ma:contentTypeVersion="1" ma:contentTypeDescription="Create a new document." ma:contentTypeScope="" ma:versionID="f59f95e2d69ce2553d88ea176380fd8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6F155-0234-4221-8861-1C4E4166B428}">
  <ds:schemaRefs>
    <ds:schemaRef ds:uri="http://schemas.microsoft.com/sharepoint/v3/contenttype/forms"/>
  </ds:schemaRefs>
</ds:datastoreItem>
</file>

<file path=customXml/itemProps2.xml><?xml version="1.0" encoding="utf-8"?>
<ds:datastoreItem xmlns:ds="http://schemas.openxmlformats.org/officeDocument/2006/customXml" ds:itemID="{7D9A3168-DCB1-4765-AC08-D819210CD964}">
  <ds:schemaRef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33AED43-5EC7-448B-BD78-F067CC2C7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12298</TotalTime>
  <Words>1994</Words>
  <Application>Microsoft Macintosh PowerPoint</Application>
  <PresentationFormat>On-screen Show (4:3)</PresentationFormat>
  <Paragraphs>237</Paragraphs>
  <Slides>35</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1_Office Theme</vt:lpstr>
      <vt:lpstr>Chart</vt:lpstr>
      <vt:lpstr>PowerPoint Presentation</vt:lpstr>
      <vt:lpstr>PowerPoint Presentation</vt:lpstr>
      <vt:lpstr>Where are we? </vt:lpstr>
      <vt:lpstr>PowerPoint Presentation</vt:lpstr>
      <vt:lpstr>New infections in adults &gt;15 yrs </vt:lpstr>
      <vt:lpstr>The promise of Prevention in ART</vt:lpstr>
      <vt:lpstr>New HIV infections among people  aged 15 years and over, 2010–2015</vt:lpstr>
      <vt:lpstr>Key populations Sex Workers, MSM, PWID </vt:lpstr>
      <vt:lpstr>Key Populations and HIV  </vt:lpstr>
      <vt:lpstr>Eastern and Southern Africa: key populations are young women and adolescents </vt:lpstr>
      <vt:lpstr>2.1 Million new infections in young populations globally</vt:lpstr>
      <vt:lpstr>Diagnoses of HIV Infection among Male Adults and Adolescents, by Transmission Category, 2010–2015—United States and 6 Dependent Areas</vt:lpstr>
      <vt:lpstr>Eastern Europe and Central Asia 2016 data</vt:lpstr>
      <vt:lpstr>The expanding epidemic of HIV-1 in the Russian Federation. PLoS Med; Dec. 1, 2017 </vt:lpstr>
      <vt:lpstr>Cumulative HIV diagnoses in the Russian Federation, through 2016</vt:lpstr>
      <vt:lpstr>New HIV Diagnoses in the Russian Federation</vt:lpstr>
      <vt:lpstr>HIV Care Continuum for MSM in Moscow</vt:lpstr>
      <vt:lpstr>People who  inject drugs</vt:lpstr>
      <vt:lpstr>PowerPoint Presentation</vt:lpstr>
      <vt:lpstr>TJ Liang, JW Ward. N Engl J Med 2018;378:1169-1171.</vt:lpstr>
      <vt:lpstr>PowerPoint Presentation</vt:lpstr>
      <vt:lpstr>Calls to Action</vt:lpstr>
      <vt:lpstr>PowerPoint Presentation</vt:lpstr>
      <vt:lpstr>PowerPoint Presentation</vt:lpstr>
      <vt:lpstr>PowerPoint Presentation</vt:lpstr>
      <vt:lpstr>PowerPoint Presentation</vt:lpstr>
      <vt:lpstr>Rights Violations:  Chechnya 2017</vt:lpstr>
      <vt:lpstr>Sharia court sentences gay men to public  lashing in Indonesia --Yosef Riadi and Juliet Perry, CNN May 17, 2017 </vt:lpstr>
      <vt:lpstr>PowerPoint Presentation</vt:lpstr>
      <vt:lpstr>Return to Maximum Sentencing</vt:lpstr>
      <vt:lpstr>Philippines:  Duterte’s War on Drugs</vt:lpstr>
      <vt:lpstr>Duterte’s  War and HIV</vt:lpstr>
      <vt:lpstr>PowerPoint Presentation</vt:lpstr>
      <vt:lpstr>PowerPoint Presentation</vt:lpstr>
      <vt:lpstr>Acknowledgements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Konrad Crispino</dc:creator>
  <cp:lastModifiedBy>Nick Thomson</cp:lastModifiedBy>
  <cp:revision>208</cp:revision>
  <dcterms:created xsi:type="dcterms:W3CDTF">2013-12-10T16:45:53Z</dcterms:created>
  <dcterms:modified xsi:type="dcterms:W3CDTF">2018-07-22T11:00:55Z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0x01010074A145F7D1E0524D97A27BF7B928F430</vt:lpwstr>
  </property>
</Properties>
</file>